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Lst>
  <p:sldIdLst>
    <p:sldId id="257" r:id="rId2"/>
    <p:sldId id="294" r:id="rId3"/>
    <p:sldId id="295" r:id="rId4"/>
    <p:sldId id="297" r:id="rId5"/>
    <p:sldId id="298" r:id="rId6"/>
    <p:sldId id="300" r:id="rId7"/>
    <p:sldId id="301" r:id="rId8"/>
    <p:sldId id="266" r:id="rId9"/>
    <p:sldId id="258" r:id="rId10"/>
    <p:sldId id="288" r:id="rId11"/>
    <p:sldId id="316" r:id="rId12"/>
    <p:sldId id="302" r:id="rId13"/>
    <p:sldId id="303" r:id="rId14"/>
    <p:sldId id="304" r:id="rId15"/>
    <p:sldId id="310" r:id="rId16"/>
    <p:sldId id="309" r:id="rId17"/>
    <p:sldId id="311" r:id="rId18"/>
    <p:sldId id="312" r:id="rId19"/>
    <p:sldId id="313"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at dong so 03 va 04" id="{AAB83AD4-0526-43FF-B81F-FB184A2A68E3}">
          <p14:sldIdLst>
            <p14:sldId id="257"/>
            <p14:sldId id="294"/>
            <p14:sldId id="295"/>
            <p14:sldId id="297"/>
            <p14:sldId id="298"/>
            <p14:sldId id="300"/>
            <p14:sldId id="301"/>
            <p14:sldId id="266"/>
            <p14:sldId id="258"/>
            <p14:sldId id="288"/>
            <p14:sldId id="316"/>
            <p14:sldId id="302"/>
            <p14:sldId id="303"/>
            <p14:sldId id="304"/>
            <p14:sldId id="310"/>
            <p14:sldId id="309"/>
            <p14:sldId id="311"/>
            <p14:sldId id="312"/>
            <p14:sldId id="313"/>
            <p14:sldId id="31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AE63C"/>
    <a:srgbClr val="FFCCCC"/>
    <a:srgbClr val="FF99FF"/>
    <a:srgbClr val="D454BC"/>
    <a:srgbClr val="E5E5E5"/>
    <a:srgbClr val="CECECE"/>
    <a:srgbClr val="CBCBCB"/>
    <a:srgbClr val="19B3B7"/>
    <a:srgbClr val="51A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2" autoAdjust="0"/>
    <p:restoredTop sz="94667"/>
  </p:normalViewPr>
  <p:slideViewPr>
    <p:cSldViewPr snapToGrid="0">
      <p:cViewPr varScale="1">
        <p:scale>
          <a:sx n="69" d="100"/>
          <a:sy n="69"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6DB56-28A6-4176-9DA5-8FAB1229A4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64DDEA-A6CE-4C75-8C96-6D2481F03204}">
      <dgm:prSet phldrT="[Text]" custT="1"/>
      <dgm:spPr/>
      <dgm:t>
        <a:bodyPr/>
        <a:lstStyle/>
        <a:p>
          <a:pPr algn="just"/>
          <a:r>
            <a:rPr lang="en-US" sz="2800" b="1">
              <a:latin typeface="Times New Roman" panose="02020603050405020304" pitchFamily="18" charset="0"/>
              <a:cs typeface="Times New Roman" panose="02020603050405020304" pitchFamily="18" charset="0"/>
            </a:rPr>
            <a:t>2. Yêu cầu</a:t>
          </a:r>
        </a:p>
        <a:p>
          <a:pPr algn="just"/>
          <a:r>
            <a:rPr lang="en-US" sz="2000" b="0">
              <a:latin typeface="Times New Roman" panose="02020603050405020304" pitchFamily="18" charset="0"/>
              <a:cs typeface="Times New Roman" panose="02020603050405020304" pitchFamily="18" charset="0"/>
            </a:rPr>
            <a:t>Kết thúc khóa tập huấn các các đối tượng là Trưởng thôn, bản, già làng, người có uy tín và cộng đồng người dân tộc thiểu số… </a:t>
          </a:r>
        </a:p>
        <a:p>
          <a:pPr algn="just"/>
          <a:r>
            <a:rPr lang="en-US" sz="2000" b="0">
              <a:latin typeface="Times New Roman" panose="02020603050405020304" pitchFamily="18" charset="0"/>
              <a:cs typeface="Times New Roman" panose="02020603050405020304" pitchFamily="18" charset="0"/>
            </a:rPr>
            <a:t>Cần đạt được các kết quả như sau:</a:t>
          </a:r>
        </a:p>
      </dgm:t>
    </dgm:pt>
    <dgm:pt modelId="{783A357E-C9D5-45F6-AE41-33656F52CAF1}" type="parTrans" cxnId="{C802855F-EE10-469C-AF56-2D1AEAC4475A}">
      <dgm:prSet/>
      <dgm:spPr/>
      <dgm:t>
        <a:bodyPr/>
        <a:lstStyle/>
        <a:p>
          <a:endParaRPr lang="en-US"/>
        </a:p>
      </dgm:t>
    </dgm:pt>
    <dgm:pt modelId="{353D3008-6ABE-4104-8C37-7294D14A5F5B}" type="sibTrans" cxnId="{C802855F-EE10-469C-AF56-2D1AEAC4475A}">
      <dgm:prSet/>
      <dgm:spPr/>
      <dgm:t>
        <a:bodyPr/>
        <a:lstStyle/>
        <a:p>
          <a:endParaRPr lang="en-US"/>
        </a:p>
      </dgm:t>
    </dgm:pt>
    <dgm:pt modelId="{8DE175F6-6E74-446B-8262-D7E10FCE8565}">
      <dgm:prSet phldrT="[Text]" custT="1"/>
      <dgm:spPr/>
      <dgm:t>
        <a:bodyPr/>
        <a:lstStyle/>
        <a:p>
          <a:pPr algn="just"/>
          <a:r>
            <a:rPr lang="en-US" sz="2400">
              <a:latin typeface="Times New Roman" panose="02020603050405020304" pitchFamily="18" charset="0"/>
              <a:cs typeface="Times New Roman" panose="02020603050405020304" pitchFamily="18" charset="0"/>
            </a:rPr>
            <a:t>- Tài liệu nâng cao nhận thức cộng đồng cho Trưởng thôn, bản, già làng, người có uy tín và cộng đồng người dân tộc thiểu số.</a:t>
          </a:r>
        </a:p>
      </dgm:t>
    </dgm:pt>
    <dgm:pt modelId="{9BE1D921-F5A1-49BC-B845-033931F48FF8}" type="parTrans" cxnId="{6869C7DD-E538-478F-A211-E69ACFB863C7}">
      <dgm:prSet/>
      <dgm:spPr/>
      <dgm:t>
        <a:bodyPr/>
        <a:lstStyle/>
        <a:p>
          <a:endParaRPr lang="en-US"/>
        </a:p>
      </dgm:t>
    </dgm:pt>
    <dgm:pt modelId="{A98F9625-5E85-45EF-8CD2-F7707B2D8C78}" type="sibTrans" cxnId="{6869C7DD-E538-478F-A211-E69ACFB863C7}">
      <dgm:prSet/>
      <dgm:spPr/>
      <dgm:t>
        <a:bodyPr/>
        <a:lstStyle/>
        <a:p>
          <a:endParaRPr lang="en-US"/>
        </a:p>
      </dgm:t>
    </dgm:pt>
    <dgm:pt modelId="{5885C9A3-5C48-4881-B272-A1FA0587F5A1}">
      <dgm:prSet phldrT="[Text]" custT="1"/>
      <dgm:spPr/>
      <dgm:t>
        <a:bodyPr/>
        <a:lstStyle/>
        <a:p>
          <a:pPr algn="just"/>
          <a:r>
            <a:rPr lang="en-US" sz="2400">
              <a:latin typeface="Times New Roman" panose="02020603050405020304" pitchFamily="18" charset="0"/>
              <a:cs typeface="Times New Roman" panose="02020603050405020304" pitchFamily="18" charset="0"/>
            </a:rPr>
            <a:t>- Biên bản làm việc của các khóa đào tạo, các cuộc hội nghị hội thảo với cộng đồng người Dân tộc thiểu sổ nằm trong phạm vi thực hiện.</a:t>
          </a:r>
        </a:p>
      </dgm:t>
    </dgm:pt>
    <dgm:pt modelId="{D460377B-A684-4838-95FC-47D4D2999211}" type="parTrans" cxnId="{E6028E28-CFFF-4115-9294-167A4C5A42FE}">
      <dgm:prSet/>
      <dgm:spPr/>
      <dgm:t>
        <a:bodyPr/>
        <a:lstStyle/>
        <a:p>
          <a:endParaRPr lang="en-US"/>
        </a:p>
      </dgm:t>
    </dgm:pt>
    <dgm:pt modelId="{46033509-D46C-48F4-AB9D-36DBF3BD88B2}" type="sibTrans" cxnId="{E6028E28-CFFF-4115-9294-167A4C5A42FE}">
      <dgm:prSet/>
      <dgm:spPr/>
      <dgm:t>
        <a:bodyPr/>
        <a:lstStyle/>
        <a:p>
          <a:endParaRPr lang="en-US"/>
        </a:p>
      </dgm:t>
    </dgm:pt>
    <dgm:pt modelId="{472220D8-C2FC-47DA-AB9A-BC91FB80DB21}">
      <dgm:prSet phldrT="[Text]" custT="1"/>
      <dgm:spPr/>
      <dgm: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DTTS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dgm:t>
    </dgm:pt>
    <dgm:pt modelId="{285F03AF-984E-4786-8723-2B0FD934DBE5}" type="parTrans" cxnId="{BB3BA82E-C550-4FCD-A1CF-5EC695C52B49}">
      <dgm:prSet/>
      <dgm:spPr/>
      <dgm:t>
        <a:bodyPr/>
        <a:lstStyle/>
        <a:p>
          <a:endParaRPr lang="en-US"/>
        </a:p>
      </dgm:t>
    </dgm:pt>
    <dgm:pt modelId="{B55B5697-AC12-4B31-8673-270B7917658B}" type="sibTrans" cxnId="{BB3BA82E-C550-4FCD-A1CF-5EC695C52B49}">
      <dgm:prSet/>
      <dgm:spPr/>
      <dgm:t>
        <a:bodyPr/>
        <a:lstStyle/>
        <a:p>
          <a:endParaRPr lang="en-US"/>
        </a:p>
      </dgm:t>
    </dgm:pt>
    <dgm:pt modelId="{6926F92E-D09D-4213-B87A-E8615BCA8EFE}">
      <dgm:prSet phldrT="[Text]" custT="1"/>
      <dgm:spPr/>
      <dgm:t>
        <a:bodyPr/>
        <a:lstStyle/>
        <a:p>
          <a:pPr algn="just"/>
          <a:r>
            <a:rPr lang="en-US" sz="2400">
              <a:latin typeface="Times New Roman" panose="02020603050405020304" pitchFamily="18" charset="0"/>
              <a:cs typeface="Times New Roman" panose="02020603050405020304" pitchFamily="18" charset="0"/>
            </a:rPr>
            <a:t>- Báo cáo về sự tham gia và vai trò của phụ nữ trong các hoạt động của</a:t>
          </a:r>
          <a:r>
            <a:rPr lang="vi-VN" sz="2400">
              <a:latin typeface="Times New Roman" panose="02020603050405020304" pitchFamily="18" charset="0"/>
              <a:cs typeface="Times New Roman" panose="02020603050405020304" pitchFamily="18" charset="0"/>
            </a:rPr>
            <a:t> Dự án</a:t>
          </a:r>
          <a:r>
            <a:rPr lang="en-US" sz="2400">
              <a:latin typeface="Times New Roman" panose="02020603050405020304" pitchFamily="18" charset="0"/>
              <a:cs typeface="Times New Roman" panose="02020603050405020304" pitchFamily="18" charset="0"/>
            </a:rPr>
            <a:t>.</a:t>
          </a:r>
        </a:p>
      </dgm:t>
    </dgm:pt>
    <dgm:pt modelId="{937E4DEE-545D-4F1A-B8D2-FD051C1E0521}" type="parTrans" cxnId="{9928F5A5-C94C-42D3-8576-1B132270E1F2}">
      <dgm:prSet/>
      <dgm:spPr/>
      <dgm:t>
        <a:bodyPr/>
        <a:lstStyle/>
        <a:p>
          <a:endParaRPr lang="en-US"/>
        </a:p>
      </dgm:t>
    </dgm:pt>
    <dgm:pt modelId="{999440B1-57EA-4EF9-A64F-49D91C0E3469}" type="sibTrans" cxnId="{9928F5A5-C94C-42D3-8576-1B132270E1F2}">
      <dgm:prSet/>
      <dgm:spPr/>
      <dgm:t>
        <a:bodyPr/>
        <a:lstStyle/>
        <a:p>
          <a:endParaRPr lang="en-US"/>
        </a:p>
      </dgm:t>
    </dgm:pt>
    <dgm:pt modelId="{8D6D1CF5-F599-43A5-9BE6-77AFE3A38839}">
      <dgm:prSet phldrT="[Text]" custT="1"/>
      <dgm:spPr/>
      <dgm:t>
        <a:bodyPr/>
        <a:lstStyle/>
        <a:p>
          <a:pPr algn="just"/>
          <a:r>
            <a:rPr lang="en-US" sz="2300">
              <a:latin typeface="Times New Roman" panose="02020603050405020304" pitchFamily="18" charset="0"/>
              <a:cs typeface="Times New Roman" panose="02020603050405020304" pitchFamily="18" charset="0"/>
            </a:rPr>
            <a:t>- Báo cáo đánh giá liên quan đến các hoạt động của Dự án tại các địa bàn trong tỉnh theo nhóm dân tộc, tình trạng nghèo/cận nghèo/không nghèo và giới tính.</a:t>
          </a:r>
        </a:p>
      </dgm:t>
    </dgm:pt>
    <dgm:pt modelId="{2715FC80-EEC0-4483-A873-AA95C23C2407}" type="parTrans" cxnId="{DB42F583-549F-419B-9268-B62B2850131E}">
      <dgm:prSet/>
      <dgm:spPr/>
      <dgm:t>
        <a:bodyPr/>
        <a:lstStyle/>
        <a:p>
          <a:endParaRPr lang="en-US"/>
        </a:p>
      </dgm:t>
    </dgm:pt>
    <dgm:pt modelId="{42A88516-C683-4134-889F-7F18526251B7}" type="sibTrans" cxnId="{DB42F583-549F-419B-9268-B62B2850131E}">
      <dgm:prSet/>
      <dgm:spPr/>
      <dgm:t>
        <a:bodyPr/>
        <a:lstStyle/>
        <a:p>
          <a:endParaRPr lang="en-US"/>
        </a:p>
      </dgm:t>
    </dgm:pt>
    <dgm:pt modelId="{9BEFE198-EBF8-49D8-88BB-BB99FB5D7477}" type="pres">
      <dgm:prSet presAssocID="{9F76DB56-28A6-4176-9DA5-8FAB1229A4EE}" presName="vert0" presStyleCnt="0">
        <dgm:presLayoutVars>
          <dgm:dir/>
          <dgm:animOne val="branch"/>
          <dgm:animLvl val="lvl"/>
        </dgm:presLayoutVars>
      </dgm:prSet>
      <dgm:spPr/>
      <dgm:t>
        <a:bodyPr/>
        <a:lstStyle/>
        <a:p>
          <a:endParaRPr lang="en-US"/>
        </a:p>
      </dgm:t>
    </dgm:pt>
    <dgm:pt modelId="{E7CA9BD4-E485-422D-A5FC-02B0F07974DA}" type="pres">
      <dgm:prSet presAssocID="{D764DDEA-A6CE-4C75-8C96-6D2481F03204}" presName="thickLine" presStyleLbl="alignNode1" presStyleIdx="0" presStyleCnt="1"/>
      <dgm:spPr/>
    </dgm:pt>
    <dgm:pt modelId="{1BE5B569-F327-412A-8493-38A3B442D270}" type="pres">
      <dgm:prSet presAssocID="{D764DDEA-A6CE-4C75-8C96-6D2481F03204}" presName="horz1" presStyleCnt="0"/>
      <dgm:spPr/>
    </dgm:pt>
    <dgm:pt modelId="{CB8A706D-8D65-49C1-9420-676655BE4011}" type="pres">
      <dgm:prSet presAssocID="{D764DDEA-A6CE-4C75-8C96-6D2481F03204}" presName="tx1" presStyleLbl="revTx" presStyleIdx="0" presStyleCnt="6"/>
      <dgm:spPr/>
      <dgm:t>
        <a:bodyPr/>
        <a:lstStyle/>
        <a:p>
          <a:endParaRPr lang="en-US"/>
        </a:p>
      </dgm:t>
    </dgm:pt>
    <dgm:pt modelId="{13A1C44C-7E02-42C7-8755-3214BAAA4F8D}" type="pres">
      <dgm:prSet presAssocID="{D764DDEA-A6CE-4C75-8C96-6D2481F03204}" presName="vert1" presStyleCnt="0"/>
      <dgm:spPr/>
    </dgm:pt>
    <dgm:pt modelId="{4861BCE8-C0D9-444F-88B3-649902ABCA12}" type="pres">
      <dgm:prSet presAssocID="{8DE175F6-6E74-446B-8262-D7E10FCE8565}" presName="vertSpace2a" presStyleCnt="0"/>
      <dgm:spPr/>
    </dgm:pt>
    <dgm:pt modelId="{F2B9CB9D-F443-4D74-9D2E-669D30989FC0}" type="pres">
      <dgm:prSet presAssocID="{8DE175F6-6E74-446B-8262-D7E10FCE8565}" presName="horz2" presStyleCnt="0"/>
      <dgm:spPr/>
    </dgm:pt>
    <dgm:pt modelId="{97DF913B-AEFB-4D04-8CE0-2DC124C29961}" type="pres">
      <dgm:prSet presAssocID="{8DE175F6-6E74-446B-8262-D7E10FCE8565}" presName="horzSpace2" presStyleCnt="0"/>
      <dgm:spPr/>
    </dgm:pt>
    <dgm:pt modelId="{7F423A19-4135-4819-8F78-BD2D38F028E9}" type="pres">
      <dgm:prSet presAssocID="{8DE175F6-6E74-446B-8262-D7E10FCE8565}" presName="tx2" presStyleLbl="revTx" presStyleIdx="1" presStyleCnt="6"/>
      <dgm:spPr/>
      <dgm:t>
        <a:bodyPr/>
        <a:lstStyle/>
        <a:p>
          <a:endParaRPr lang="en-US"/>
        </a:p>
      </dgm:t>
    </dgm:pt>
    <dgm:pt modelId="{48DDF40D-5926-4744-9440-3A8167008F71}" type="pres">
      <dgm:prSet presAssocID="{8DE175F6-6E74-446B-8262-D7E10FCE8565}" presName="vert2" presStyleCnt="0"/>
      <dgm:spPr/>
    </dgm:pt>
    <dgm:pt modelId="{6551EC10-5E76-4265-9AC0-7264E0AFA612}" type="pres">
      <dgm:prSet presAssocID="{8DE175F6-6E74-446B-8262-D7E10FCE8565}" presName="thinLine2b" presStyleLbl="callout" presStyleIdx="0" presStyleCnt="5"/>
      <dgm:spPr/>
    </dgm:pt>
    <dgm:pt modelId="{2348BED2-DA2D-4F2B-B722-11660D1E0BE8}" type="pres">
      <dgm:prSet presAssocID="{8DE175F6-6E74-446B-8262-D7E10FCE8565}" presName="vertSpace2b" presStyleCnt="0"/>
      <dgm:spPr/>
    </dgm:pt>
    <dgm:pt modelId="{5F4ED17C-C217-487D-8BD6-E871699A7BB5}" type="pres">
      <dgm:prSet presAssocID="{5885C9A3-5C48-4881-B272-A1FA0587F5A1}" presName="horz2" presStyleCnt="0"/>
      <dgm:spPr/>
    </dgm:pt>
    <dgm:pt modelId="{AFA0FDEE-9A76-4644-91F1-0EE528D44D16}" type="pres">
      <dgm:prSet presAssocID="{5885C9A3-5C48-4881-B272-A1FA0587F5A1}" presName="horzSpace2" presStyleCnt="0"/>
      <dgm:spPr/>
    </dgm:pt>
    <dgm:pt modelId="{7D042152-3136-4DBC-A58F-3B5034EFBDF7}" type="pres">
      <dgm:prSet presAssocID="{5885C9A3-5C48-4881-B272-A1FA0587F5A1}" presName="tx2" presStyleLbl="revTx" presStyleIdx="2" presStyleCnt="6"/>
      <dgm:spPr/>
      <dgm:t>
        <a:bodyPr/>
        <a:lstStyle/>
        <a:p>
          <a:endParaRPr lang="en-US"/>
        </a:p>
      </dgm:t>
    </dgm:pt>
    <dgm:pt modelId="{73313C1A-1F08-420E-AA95-1565B7B9D139}" type="pres">
      <dgm:prSet presAssocID="{5885C9A3-5C48-4881-B272-A1FA0587F5A1}" presName="vert2" presStyleCnt="0"/>
      <dgm:spPr/>
    </dgm:pt>
    <dgm:pt modelId="{4F1F56E1-D72D-4DE1-9DA8-3C48C11484BC}" type="pres">
      <dgm:prSet presAssocID="{5885C9A3-5C48-4881-B272-A1FA0587F5A1}" presName="thinLine2b" presStyleLbl="callout" presStyleIdx="1" presStyleCnt="5"/>
      <dgm:spPr/>
    </dgm:pt>
    <dgm:pt modelId="{8492C2CB-7561-4A3C-A9AC-AAE70EF6583E}" type="pres">
      <dgm:prSet presAssocID="{5885C9A3-5C48-4881-B272-A1FA0587F5A1}" presName="vertSpace2b" presStyleCnt="0"/>
      <dgm:spPr/>
    </dgm:pt>
    <dgm:pt modelId="{F8A6C7D5-1675-4A9B-8FF7-C20F7E4082A6}" type="pres">
      <dgm:prSet presAssocID="{472220D8-C2FC-47DA-AB9A-BC91FB80DB21}" presName="horz2" presStyleCnt="0"/>
      <dgm:spPr/>
    </dgm:pt>
    <dgm:pt modelId="{CE493FFD-CAFC-411D-A8E5-64061B9FE0C5}" type="pres">
      <dgm:prSet presAssocID="{472220D8-C2FC-47DA-AB9A-BC91FB80DB21}" presName="horzSpace2" presStyleCnt="0"/>
      <dgm:spPr/>
    </dgm:pt>
    <dgm:pt modelId="{2D008137-14FA-4AD8-81A8-971845CC5E6C}" type="pres">
      <dgm:prSet presAssocID="{472220D8-C2FC-47DA-AB9A-BC91FB80DB21}" presName="tx2" presStyleLbl="revTx" presStyleIdx="3" presStyleCnt="6"/>
      <dgm:spPr/>
      <dgm:t>
        <a:bodyPr/>
        <a:lstStyle/>
        <a:p>
          <a:endParaRPr lang="en-US"/>
        </a:p>
      </dgm:t>
    </dgm:pt>
    <dgm:pt modelId="{F0CAFF28-8EB6-4371-AE00-71E434E894E3}" type="pres">
      <dgm:prSet presAssocID="{472220D8-C2FC-47DA-AB9A-BC91FB80DB21}" presName="vert2" presStyleCnt="0"/>
      <dgm:spPr/>
    </dgm:pt>
    <dgm:pt modelId="{E7B4088A-A476-4D69-9717-D810718FABD1}" type="pres">
      <dgm:prSet presAssocID="{472220D8-C2FC-47DA-AB9A-BC91FB80DB21}" presName="thinLine2b" presStyleLbl="callout" presStyleIdx="2" presStyleCnt="5"/>
      <dgm:spPr/>
    </dgm:pt>
    <dgm:pt modelId="{B4B14DF5-CC3B-4890-9411-DFC208F16BC0}" type="pres">
      <dgm:prSet presAssocID="{472220D8-C2FC-47DA-AB9A-BC91FB80DB21}" presName="vertSpace2b" presStyleCnt="0"/>
      <dgm:spPr/>
    </dgm:pt>
    <dgm:pt modelId="{D1B053AE-1D09-4466-8B73-E0B10847F614}" type="pres">
      <dgm:prSet presAssocID="{8D6D1CF5-F599-43A5-9BE6-77AFE3A38839}" presName="horz2" presStyleCnt="0"/>
      <dgm:spPr/>
    </dgm:pt>
    <dgm:pt modelId="{78550199-C23E-4A07-840F-024247392358}" type="pres">
      <dgm:prSet presAssocID="{8D6D1CF5-F599-43A5-9BE6-77AFE3A38839}" presName="horzSpace2" presStyleCnt="0"/>
      <dgm:spPr/>
    </dgm:pt>
    <dgm:pt modelId="{45FA0297-8544-49D6-BE9A-09220E7C5B1A}" type="pres">
      <dgm:prSet presAssocID="{8D6D1CF5-F599-43A5-9BE6-77AFE3A38839}" presName="tx2" presStyleLbl="revTx" presStyleIdx="4" presStyleCnt="6"/>
      <dgm:spPr/>
      <dgm:t>
        <a:bodyPr/>
        <a:lstStyle/>
        <a:p>
          <a:endParaRPr lang="en-US"/>
        </a:p>
      </dgm:t>
    </dgm:pt>
    <dgm:pt modelId="{943C8DFA-E8F7-43F5-8028-7ED0B36A1B88}" type="pres">
      <dgm:prSet presAssocID="{8D6D1CF5-F599-43A5-9BE6-77AFE3A38839}" presName="vert2" presStyleCnt="0"/>
      <dgm:spPr/>
    </dgm:pt>
    <dgm:pt modelId="{4919E749-E619-49D8-973A-439547EC5C31}" type="pres">
      <dgm:prSet presAssocID="{8D6D1CF5-F599-43A5-9BE6-77AFE3A38839}" presName="thinLine2b" presStyleLbl="callout" presStyleIdx="3" presStyleCnt="5"/>
      <dgm:spPr/>
    </dgm:pt>
    <dgm:pt modelId="{1C6AEEC0-D2F9-4CBE-B70A-E4EC3D139E3C}" type="pres">
      <dgm:prSet presAssocID="{8D6D1CF5-F599-43A5-9BE6-77AFE3A38839}" presName="vertSpace2b" presStyleCnt="0"/>
      <dgm:spPr/>
    </dgm:pt>
    <dgm:pt modelId="{D54C62A9-46A8-4935-B0D3-607332FB7850}" type="pres">
      <dgm:prSet presAssocID="{6926F92E-D09D-4213-B87A-E8615BCA8EFE}" presName="horz2" presStyleCnt="0"/>
      <dgm:spPr/>
    </dgm:pt>
    <dgm:pt modelId="{DFDFE062-A040-481C-AAAC-BD75F8C07E0B}" type="pres">
      <dgm:prSet presAssocID="{6926F92E-D09D-4213-B87A-E8615BCA8EFE}" presName="horzSpace2" presStyleCnt="0"/>
      <dgm:spPr/>
    </dgm:pt>
    <dgm:pt modelId="{169DC489-D395-4354-A675-C65D4339E426}" type="pres">
      <dgm:prSet presAssocID="{6926F92E-D09D-4213-B87A-E8615BCA8EFE}" presName="tx2" presStyleLbl="revTx" presStyleIdx="5" presStyleCnt="6"/>
      <dgm:spPr/>
      <dgm:t>
        <a:bodyPr/>
        <a:lstStyle/>
        <a:p>
          <a:endParaRPr lang="en-US"/>
        </a:p>
      </dgm:t>
    </dgm:pt>
    <dgm:pt modelId="{9BDE247A-6553-439B-BC47-5C94BE30362D}" type="pres">
      <dgm:prSet presAssocID="{6926F92E-D09D-4213-B87A-E8615BCA8EFE}" presName="vert2" presStyleCnt="0"/>
      <dgm:spPr/>
    </dgm:pt>
    <dgm:pt modelId="{643752B1-08B3-4F29-BF65-C8739D025A42}" type="pres">
      <dgm:prSet presAssocID="{6926F92E-D09D-4213-B87A-E8615BCA8EFE}" presName="thinLine2b" presStyleLbl="callout" presStyleIdx="4" presStyleCnt="5"/>
      <dgm:spPr/>
    </dgm:pt>
    <dgm:pt modelId="{02B7CD69-F162-4104-B6B9-FB18B8D32632}" type="pres">
      <dgm:prSet presAssocID="{6926F92E-D09D-4213-B87A-E8615BCA8EFE}" presName="vertSpace2b" presStyleCnt="0"/>
      <dgm:spPr/>
    </dgm:pt>
  </dgm:ptLst>
  <dgm:cxnLst>
    <dgm:cxn modelId="{4AB4F339-0EA4-4A95-8DD0-02CA1FBD9417}" type="presOf" srcId="{D764DDEA-A6CE-4C75-8C96-6D2481F03204}" destId="{CB8A706D-8D65-49C1-9420-676655BE4011}" srcOrd="0" destOrd="0" presId="urn:microsoft.com/office/officeart/2008/layout/LinedList"/>
    <dgm:cxn modelId="{6869C7DD-E538-478F-A211-E69ACFB863C7}" srcId="{D764DDEA-A6CE-4C75-8C96-6D2481F03204}" destId="{8DE175F6-6E74-446B-8262-D7E10FCE8565}" srcOrd="0" destOrd="0" parTransId="{9BE1D921-F5A1-49BC-B845-033931F48FF8}" sibTransId="{A98F9625-5E85-45EF-8CD2-F7707B2D8C78}"/>
    <dgm:cxn modelId="{73E0EDDC-A37C-4353-AD8D-6355147ECF2F}" type="presOf" srcId="{8DE175F6-6E74-446B-8262-D7E10FCE8565}" destId="{7F423A19-4135-4819-8F78-BD2D38F028E9}" srcOrd="0" destOrd="0" presId="urn:microsoft.com/office/officeart/2008/layout/LinedList"/>
    <dgm:cxn modelId="{C3740232-FDEA-42EF-A5D9-8370EAF61FBD}" type="presOf" srcId="{8D6D1CF5-F599-43A5-9BE6-77AFE3A38839}" destId="{45FA0297-8544-49D6-BE9A-09220E7C5B1A}" srcOrd="0" destOrd="0" presId="urn:microsoft.com/office/officeart/2008/layout/LinedList"/>
    <dgm:cxn modelId="{57356767-EF58-47C6-9918-CC27BF5C1C21}" type="presOf" srcId="{472220D8-C2FC-47DA-AB9A-BC91FB80DB21}" destId="{2D008137-14FA-4AD8-81A8-971845CC5E6C}" srcOrd="0" destOrd="0" presId="urn:microsoft.com/office/officeart/2008/layout/LinedList"/>
    <dgm:cxn modelId="{C802855F-EE10-469C-AF56-2D1AEAC4475A}" srcId="{9F76DB56-28A6-4176-9DA5-8FAB1229A4EE}" destId="{D764DDEA-A6CE-4C75-8C96-6D2481F03204}" srcOrd="0" destOrd="0" parTransId="{783A357E-C9D5-45F6-AE41-33656F52CAF1}" sibTransId="{353D3008-6ABE-4104-8C37-7294D14A5F5B}"/>
    <dgm:cxn modelId="{9928F5A5-C94C-42D3-8576-1B132270E1F2}" srcId="{D764DDEA-A6CE-4C75-8C96-6D2481F03204}" destId="{6926F92E-D09D-4213-B87A-E8615BCA8EFE}" srcOrd="4" destOrd="0" parTransId="{937E4DEE-545D-4F1A-B8D2-FD051C1E0521}" sibTransId="{999440B1-57EA-4EF9-A64F-49D91C0E3469}"/>
    <dgm:cxn modelId="{61BC1102-E6D4-4A91-845E-3224D5C07DB7}" type="presOf" srcId="{6926F92E-D09D-4213-B87A-E8615BCA8EFE}" destId="{169DC489-D395-4354-A675-C65D4339E426}" srcOrd="0" destOrd="0" presId="urn:microsoft.com/office/officeart/2008/layout/LinedList"/>
    <dgm:cxn modelId="{E6028E28-CFFF-4115-9294-167A4C5A42FE}" srcId="{D764DDEA-A6CE-4C75-8C96-6D2481F03204}" destId="{5885C9A3-5C48-4881-B272-A1FA0587F5A1}" srcOrd="1" destOrd="0" parTransId="{D460377B-A684-4838-95FC-47D4D2999211}" sibTransId="{46033509-D46C-48F4-AB9D-36DBF3BD88B2}"/>
    <dgm:cxn modelId="{BB3BA82E-C550-4FCD-A1CF-5EC695C52B49}" srcId="{D764DDEA-A6CE-4C75-8C96-6D2481F03204}" destId="{472220D8-C2FC-47DA-AB9A-BC91FB80DB21}" srcOrd="2" destOrd="0" parTransId="{285F03AF-984E-4786-8723-2B0FD934DBE5}" sibTransId="{B55B5697-AC12-4B31-8673-270B7917658B}"/>
    <dgm:cxn modelId="{06A2E3FF-5A03-4950-A11F-7A3F1F080CAE}" type="presOf" srcId="{5885C9A3-5C48-4881-B272-A1FA0587F5A1}" destId="{7D042152-3136-4DBC-A58F-3B5034EFBDF7}" srcOrd="0" destOrd="0" presId="urn:microsoft.com/office/officeart/2008/layout/LinedList"/>
    <dgm:cxn modelId="{2780C3B1-3CDE-4CE9-A938-0D91FE037142}" type="presOf" srcId="{9F76DB56-28A6-4176-9DA5-8FAB1229A4EE}" destId="{9BEFE198-EBF8-49D8-88BB-BB99FB5D7477}" srcOrd="0" destOrd="0" presId="urn:microsoft.com/office/officeart/2008/layout/LinedList"/>
    <dgm:cxn modelId="{DB42F583-549F-419B-9268-B62B2850131E}" srcId="{D764DDEA-A6CE-4C75-8C96-6D2481F03204}" destId="{8D6D1CF5-F599-43A5-9BE6-77AFE3A38839}" srcOrd="3" destOrd="0" parTransId="{2715FC80-EEC0-4483-A873-AA95C23C2407}" sibTransId="{42A88516-C683-4134-889F-7F18526251B7}"/>
    <dgm:cxn modelId="{4B9DC51C-CB2D-4F2E-B302-253797B854E9}" type="presParOf" srcId="{9BEFE198-EBF8-49D8-88BB-BB99FB5D7477}" destId="{E7CA9BD4-E485-422D-A5FC-02B0F07974DA}" srcOrd="0" destOrd="0" presId="urn:microsoft.com/office/officeart/2008/layout/LinedList"/>
    <dgm:cxn modelId="{13748540-EB8E-49B7-9F3E-2F0EAC3A22EA}" type="presParOf" srcId="{9BEFE198-EBF8-49D8-88BB-BB99FB5D7477}" destId="{1BE5B569-F327-412A-8493-38A3B442D270}" srcOrd="1" destOrd="0" presId="urn:microsoft.com/office/officeart/2008/layout/LinedList"/>
    <dgm:cxn modelId="{FA7A7E22-8D88-475C-9DEA-7F336F703BBE}" type="presParOf" srcId="{1BE5B569-F327-412A-8493-38A3B442D270}" destId="{CB8A706D-8D65-49C1-9420-676655BE4011}" srcOrd="0" destOrd="0" presId="urn:microsoft.com/office/officeart/2008/layout/LinedList"/>
    <dgm:cxn modelId="{569DBF10-659B-40EA-8B47-717551ABDED4}" type="presParOf" srcId="{1BE5B569-F327-412A-8493-38A3B442D270}" destId="{13A1C44C-7E02-42C7-8755-3214BAAA4F8D}" srcOrd="1" destOrd="0" presId="urn:microsoft.com/office/officeart/2008/layout/LinedList"/>
    <dgm:cxn modelId="{0D50A88F-45D7-4E13-9B3F-C4ACFA517C7C}" type="presParOf" srcId="{13A1C44C-7E02-42C7-8755-3214BAAA4F8D}" destId="{4861BCE8-C0D9-444F-88B3-649902ABCA12}" srcOrd="0" destOrd="0" presId="urn:microsoft.com/office/officeart/2008/layout/LinedList"/>
    <dgm:cxn modelId="{CD93A3B7-D538-4561-A1AD-0AB54DD8FE16}" type="presParOf" srcId="{13A1C44C-7E02-42C7-8755-3214BAAA4F8D}" destId="{F2B9CB9D-F443-4D74-9D2E-669D30989FC0}" srcOrd="1" destOrd="0" presId="urn:microsoft.com/office/officeart/2008/layout/LinedList"/>
    <dgm:cxn modelId="{525CA033-7E62-42F6-B70E-B30BF021BEB2}" type="presParOf" srcId="{F2B9CB9D-F443-4D74-9D2E-669D30989FC0}" destId="{97DF913B-AEFB-4D04-8CE0-2DC124C29961}" srcOrd="0" destOrd="0" presId="urn:microsoft.com/office/officeart/2008/layout/LinedList"/>
    <dgm:cxn modelId="{0E29B369-5C77-4941-898C-9DD1182544B5}" type="presParOf" srcId="{F2B9CB9D-F443-4D74-9D2E-669D30989FC0}" destId="{7F423A19-4135-4819-8F78-BD2D38F028E9}" srcOrd="1" destOrd="0" presId="urn:microsoft.com/office/officeart/2008/layout/LinedList"/>
    <dgm:cxn modelId="{99A9C6F3-70FA-49B2-8832-97BC66EAA6DD}" type="presParOf" srcId="{F2B9CB9D-F443-4D74-9D2E-669D30989FC0}" destId="{48DDF40D-5926-4744-9440-3A8167008F71}" srcOrd="2" destOrd="0" presId="urn:microsoft.com/office/officeart/2008/layout/LinedList"/>
    <dgm:cxn modelId="{88739C65-1336-4846-84CD-AC7B6EEEF07A}" type="presParOf" srcId="{13A1C44C-7E02-42C7-8755-3214BAAA4F8D}" destId="{6551EC10-5E76-4265-9AC0-7264E0AFA612}" srcOrd="2" destOrd="0" presId="urn:microsoft.com/office/officeart/2008/layout/LinedList"/>
    <dgm:cxn modelId="{D0209112-F926-4297-B154-66A0E06ED659}" type="presParOf" srcId="{13A1C44C-7E02-42C7-8755-3214BAAA4F8D}" destId="{2348BED2-DA2D-4F2B-B722-11660D1E0BE8}" srcOrd="3" destOrd="0" presId="urn:microsoft.com/office/officeart/2008/layout/LinedList"/>
    <dgm:cxn modelId="{3E33D672-9017-4D71-B4B6-BBAA297FFE80}" type="presParOf" srcId="{13A1C44C-7E02-42C7-8755-3214BAAA4F8D}" destId="{5F4ED17C-C217-487D-8BD6-E871699A7BB5}" srcOrd="4" destOrd="0" presId="urn:microsoft.com/office/officeart/2008/layout/LinedList"/>
    <dgm:cxn modelId="{6447A082-3F51-4FE4-9ECB-288C13B4B923}" type="presParOf" srcId="{5F4ED17C-C217-487D-8BD6-E871699A7BB5}" destId="{AFA0FDEE-9A76-4644-91F1-0EE528D44D16}" srcOrd="0" destOrd="0" presId="urn:microsoft.com/office/officeart/2008/layout/LinedList"/>
    <dgm:cxn modelId="{CD96978C-4FF2-4615-A61A-358E9194AB16}" type="presParOf" srcId="{5F4ED17C-C217-487D-8BD6-E871699A7BB5}" destId="{7D042152-3136-4DBC-A58F-3B5034EFBDF7}" srcOrd="1" destOrd="0" presId="urn:microsoft.com/office/officeart/2008/layout/LinedList"/>
    <dgm:cxn modelId="{719C613E-65FC-4932-BD70-725FEC0C99B1}" type="presParOf" srcId="{5F4ED17C-C217-487D-8BD6-E871699A7BB5}" destId="{73313C1A-1F08-420E-AA95-1565B7B9D139}" srcOrd="2" destOrd="0" presId="urn:microsoft.com/office/officeart/2008/layout/LinedList"/>
    <dgm:cxn modelId="{C74B82AE-C9F0-4637-8A7A-A6B812AEE06E}" type="presParOf" srcId="{13A1C44C-7E02-42C7-8755-3214BAAA4F8D}" destId="{4F1F56E1-D72D-4DE1-9DA8-3C48C11484BC}" srcOrd="5" destOrd="0" presId="urn:microsoft.com/office/officeart/2008/layout/LinedList"/>
    <dgm:cxn modelId="{5B87EFD3-EEE5-44C6-BEA0-76BC52585C32}" type="presParOf" srcId="{13A1C44C-7E02-42C7-8755-3214BAAA4F8D}" destId="{8492C2CB-7561-4A3C-A9AC-AAE70EF6583E}" srcOrd="6" destOrd="0" presId="urn:microsoft.com/office/officeart/2008/layout/LinedList"/>
    <dgm:cxn modelId="{415D8565-201E-4F02-ACE0-F576D0BF205D}" type="presParOf" srcId="{13A1C44C-7E02-42C7-8755-3214BAAA4F8D}" destId="{F8A6C7D5-1675-4A9B-8FF7-C20F7E4082A6}" srcOrd="7" destOrd="0" presId="urn:microsoft.com/office/officeart/2008/layout/LinedList"/>
    <dgm:cxn modelId="{4653EAAB-AAA9-4A23-A55A-A2CF9C3EEECA}" type="presParOf" srcId="{F8A6C7D5-1675-4A9B-8FF7-C20F7E4082A6}" destId="{CE493FFD-CAFC-411D-A8E5-64061B9FE0C5}" srcOrd="0" destOrd="0" presId="urn:microsoft.com/office/officeart/2008/layout/LinedList"/>
    <dgm:cxn modelId="{F96EF4AD-CC55-49D2-842A-3F8A5E0EFE04}" type="presParOf" srcId="{F8A6C7D5-1675-4A9B-8FF7-C20F7E4082A6}" destId="{2D008137-14FA-4AD8-81A8-971845CC5E6C}" srcOrd="1" destOrd="0" presId="urn:microsoft.com/office/officeart/2008/layout/LinedList"/>
    <dgm:cxn modelId="{E3D51A72-BA6D-4940-BFBF-8C3D595F5F7D}" type="presParOf" srcId="{F8A6C7D5-1675-4A9B-8FF7-C20F7E4082A6}" destId="{F0CAFF28-8EB6-4371-AE00-71E434E894E3}" srcOrd="2" destOrd="0" presId="urn:microsoft.com/office/officeart/2008/layout/LinedList"/>
    <dgm:cxn modelId="{821D0A32-6D06-4FCF-BDA1-4F037C034CC5}" type="presParOf" srcId="{13A1C44C-7E02-42C7-8755-3214BAAA4F8D}" destId="{E7B4088A-A476-4D69-9717-D810718FABD1}" srcOrd="8" destOrd="0" presId="urn:microsoft.com/office/officeart/2008/layout/LinedList"/>
    <dgm:cxn modelId="{549CFDB8-4D93-4D07-ADFC-506E48A4631F}" type="presParOf" srcId="{13A1C44C-7E02-42C7-8755-3214BAAA4F8D}" destId="{B4B14DF5-CC3B-4890-9411-DFC208F16BC0}" srcOrd="9" destOrd="0" presId="urn:microsoft.com/office/officeart/2008/layout/LinedList"/>
    <dgm:cxn modelId="{C031A273-A37E-4DC2-B110-E8F0A60DB8C6}" type="presParOf" srcId="{13A1C44C-7E02-42C7-8755-3214BAAA4F8D}" destId="{D1B053AE-1D09-4466-8B73-E0B10847F614}" srcOrd="10" destOrd="0" presId="urn:microsoft.com/office/officeart/2008/layout/LinedList"/>
    <dgm:cxn modelId="{9DDC885D-A29D-40C1-8262-5DE2F232AE92}" type="presParOf" srcId="{D1B053AE-1D09-4466-8B73-E0B10847F614}" destId="{78550199-C23E-4A07-840F-024247392358}" srcOrd="0" destOrd="0" presId="urn:microsoft.com/office/officeart/2008/layout/LinedList"/>
    <dgm:cxn modelId="{90B1C4CE-2952-4476-B109-AB2B4050F4F3}" type="presParOf" srcId="{D1B053AE-1D09-4466-8B73-E0B10847F614}" destId="{45FA0297-8544-49D6-BE9A-09220E7C5B1A}" srcOrd="1" destOrd="0" presId="urn:microsoft.com/office/officeart/2008/layout/LinedList"/>
    <dgm:cxn modelId="{2A30F2E4-DB6E-4226-871F-6CE687059187}" type="presParOf" srcId="{D1B053AE-1D09-4466-8B73-E0B10847F614}" destId="{943C8DFA-E8F7-43F5-8028-7ED0B36A1B88}" srcOrd="2" destOrd="0" presId="urn:microsoft.com/office/officeart/2008/layout/LinedList"/>
    <dgm:cxn modelId="{922C9932-2E22-4A91-8DEF-1ED0476F7F7F}" type="presParOf" srcId="{13A1C44C-7E02-42C7-8755-3214BAAA4F8D}" destId="{4919E749-E619-49D8-973A-439547EC5C31}" srcOrd="11" destOrd="0" presId="urn:microsoft.com/office/officeart/2008/layout/LinedList"/>
    <dgm:cxn modelId="{AC74EAA2-1BC0-4235-A381-74A23CA111D2}" type="presParOf" srcId="{13A1C44C-7E02-42C7-8755-3214BAAA4F8D}" destId="{1C6AEEC0-D2F9-4CBE-B70A-E4EC3D139E3C}" srcOrd="12" destOrd="0" presId="urn:microsoft.com/office/officeart/2008/layout/LinedList"/>
    <dgm:cxn modelId="{CC79F28C-5E08-4DAF-B545-5F2265A2B46D}" type="presParOf" srcId="{13A1C44C-7E02-42C7-8755-3214BAAA4F8D}" destId="{D54C62A9-46A8-4935-B0D3-607332FB7850}" srcOrd="13" destOrd="0" presId="urn:microsoft.com/office/officeart/2008/layout/LinedList"/>
    <dgm:cxn modelId="{61877CF3-3E14-4D1B-9C4E-5CD825D51831}" type="presParOf" srcId="{D54C62A9-46A8-4935-B0D3-607332FB7850}" destId="{DFDFE062-A040-481C-AAAC-BD75F8C07E0B}" srcOrd="0" destOrd="0" presId="urn:microsoft.com/office/officeart/2008/layout/LinedList"/>
    <dgm:cxn modelId="{846C94A3-6D15-45B7-9E81-35F06E22D53D}" type="presParOf" srcId="{D54C62A9-46A8-4935-B0D3-607332FB7850}" destId="{169DC489-D395-4354-A675-C65D4339E426}" srcOrd="1" destOrd="0" presId="urn:microsoft.com/office/officeart/2008/layout/LinedList"/>
    <dgm:cxn modelId="{69CFE9AC-91FB-4F62-91AC-EAB1ABC59678}" type="presParOf" srcId="{D54C62A9-46A8-4935-B0D3-607332FB7850}" destId="{9BDE247A-6553-439B-BC47-5C94BE30362D}" srcOrd="2" destOrd="0" presId="urn:microsoft.com/office/officeart/2008/layout/LinedList"/>
    <dgm:cxn modelId="{29182B2D-D207-4840-9A1C-51329ECDA6F0}" type="presParOf" srcId="{13A1C44C-7E02-42C7-8755-3214BAAA4F8D}" destId="{643752B1-08B3-4F29-BF65-C8739D025A42}" srcOrd="14" destOrd="0" presId="urn:microsoft.com/office/officeart/2008/layout/LinedList"/>
    <dgm:cxn modelId="{4EB293CB-1C01-40F1-8164-F68D8F9D2609}" type="presParOf" srcId="{13A1C44C-7E02-42C7-8755-3214BAAA4F8D}" destId="{02B7CD69-F162-4104-B6B9-FB18B8D326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D12E1-B499-4343-868A-6D96176F98F6}" type="doc">
      <dgm:prSet loTypeId="urn:microsoft.com/office/officeart/2005/8/layout/hProcess9" loCatId="process" qsTypeId="urn:microsoft.com/office/officeart/2005/8/quickstyle/simple1" qsCatId="simple" csTypeId="urn:microsoft.com/office/officeart/2005/8/colors/colorful2" csCatId="colorful" phldr="1"/>
      <dgm:spPr/>
    </dgm:pt>
    <dgm:pt modelId="{D4DF3F79-866F-4115-89F6-48D63F2B854F}">
      <dgm:prSet phldrT="[Text]" custT="1"/>
      <dgm:spPr/>
      <dgm:t>
        <a:bodyPr/>
        <a:lstStyle/>
        <a:p>
          <a:pPr algn="ctr"/>
          <a:r>
            <a:rPr lang="en-US" sz="2000">
              <a:latin typeface="Times New Roman" panose="02020603050405020304" pitchFamily="18" charset="0"/>
              <a:cs typeface="Times New Roman" panose="02020603050405020304" pitchFamily="18" charset="0"/>
            </a:rPr>
            <a:t>Bước 1.</a:t>
          </a:r>
        </a:p>
        <a:p>
          <a:pPr algn="just"/>
          <a:r>
            <a:rPr lang="en-US" sz="2000">
              <a:latin typeface="Times New Roman" panose="02020603050405020304" pitchFamily="18" charset="0"/>
              <a:cs typeface="Times New Roman" panose="02020603050405020304" pitchFamily="18" charset="0"/>
            </a:rPr>
            <a:t>Giới thiệu tổng quan Dự án Tăng cường quản lý đất đai và cơ sở dữ liệu đất đai (VILG)</a:t>
          </a:r>
        </a:p>
      </dgm:t>
    </dgm:pt>
    <dgm:pt modelId="{35F76F1B-18DB-4D22-956F-AD970C1931BE}" type="parTrans" cxnId="{1A458F16-C6C6-4BE7-B7AE-CCE4D9806897}">
      <dgm:prSet/>
      <dgm:spPr/>
      <dgm:t>
        <a:bodyPr/>
        <a:lstStyle/>
        <a:p>
          <a:endParaRPr lang="en-US"/>
        </a:p>
      </dgm:t>
    </dgm:pt>
    <dgm:pt modelId="{F4471E84-EDB4-4FAC-8E55-47E97730CA86}" type="sibTrans" cxnId="{1A458F16-C6C6-4BE7-B7AE-CCE4D9806897}">
      <dgm:prSet/>
      <dgm:spPr/>
      <dgm:t>
        <a:bodyPr/>
        <a:lstStyle/>
        <a:p>
          <a:endParaRPr lang="en-US"/>
        </a:p>
      </dgm:t>
    </dgm:pt>
    <dgm:pt modelId="{27995E0D-26A8-4805-AF4A-E2359AE1708E}">
      <dgm:prSet phldrT="[Text]" custT="1"/>
      <dgm:spPr/>
      <dgm:t>
        <a:bodyPr/>
        <a:lstStyle/>
        <a:p>
          <a:pPr algn="ctr"/>
          <a:r>
            <a:rPr lang="en-US" sz="2400">
              <a:latin typeface="Times New Roman" panose="02020603050405020304" pitchFamily="18" charset="0"/>
              <a:cs typeface="Times New Roman" panose="02020603050405020304" pitchFamily="18" charset="0"/>
            </a:rPr>
            <a:t>Bước 2.</a:t>
          </a:r>
        </a:p>
        <a:p>
          <a:pPr algn="just"/>
          <a:r>
            <a:rPr lang="en-US" sz="2400">
              <a:latin typeface="Times New Roman" panose="02020603050405020304" pitchFamily="18" charset="0"/>
              <a:cs typeface="Times New Roman" panose="02020603050405020304" pitchFamily="18" charset="0"/>
            </a:rPr>
            <a:t>Giới thiệu về các tác động tích cực, tiêu cực khi triển khai Dự án </a:t>
          </a:r>
        </a:p>
      </dgm:t>
    </dgm:pt>
    <dgm:pt modelId="{80C283D7-80ED-4A62-8D08-26BCA0B909E7}" type="parTrans" cxnId="{B2BEF214-3C9D-4036-A173-FE0E0D6FD750}">
      <dgm:prSet/>
      <dgm:spPr/>
      <dgm:t>
        <a:bodyPr/>
        <a:lstStyle/>
        <a:p>
          <a:endParaRPr lang="en-US"/>
        </a:p>
      </dgm:t>
    </dgm:pt>
    <dgm:pt modelId="{356BE49D-8F1B-4DDB-8FF8-BEBAD51D04F2}" type="sibTrans" cxnId="{B2BEF214-3C9D-4036-A173-FE0E0D6FD750}">
      <dgm:prSet/>
      <dgm:spPr/>
      <dgm:t>
        <a:bodyPr/>
        <a:lstStyle/>
        <a:p>
          <a:endParaRPr lang="en-US"/>
        </a:p>
      </dgm:t>
    </dgm:pt>
    <dgm:pt modelId="{CC21EF1B-150F-4E86-86FD-61214363B0DD}">
      <dgm:prSet phldrT="[Text]" custT="1"/>
      <dgm:spPr/>
      <dgm:t>
        <a:bodyPr/>
        <a:lstStyle/>
        <a:p>
          <a:r>
            <a:rPr lang="en-US" sz="2400">
              <a:latin typeface="Times New Roman" panose="02020603050405020304" pitchFamily="18" charset="0"/>
              <a:cs typeface="Times New Roman" panose="02020603050405020304" pitchFamily="18" charset="0"/>
            </a:rPr>
            <a:t>Bước 3.</a:t>
          </a:r>
        </a:p>
        <a:p>
          <a:r>
            <a:rPr lang="en-US" sz="2400">
              <a:latin typeface="Times New Roman" panose="02020603050405020304" pitchFamily="18" charset="0"/>
              <a:cs typeface="Times New Roman" panose="02020603050405020304" pitchFamily="18" charset="0"/>
            </a:rPr>
            <a:t>Tham gia thảo luận thông quan 1 số nội dung trong mẫu biểu tham vấn</a:t>
          </a:r>
          <a:r>
            <a:rPr lang="en-US" sz="2400"/>
            <a:t>.</a:t>
          </a:r>
        </a:p>
      </dgm:t>
    </dgm:pt>
    <dgm:pt modelId="{058B939D-B50A-4B1E-B75E-3C81424047BA}" type="parTrans" cxnId="{7CC907E2-AF42-4EB3-81E0-569BEC15D511}">
      <dgm:prSet/>
      <dgm:spPr/>
      <dgm:t>
        <a:bodyPr/>
        <a:lstStyle/>
        <a:p>
          <a:endParaRPr lang="en-US"/>
        </a:p>
      </dgm:t>
    </dgm:pt>
    <dgm:pt modelId="{985A5F3B-14F4-4937-A4CB-7BCCA3838BF9}" type="sibTrans" cxnId="{7CC907E2-AF42-4EB3-81E0-569BEC15D511}">
      <dgm:prSet/>
      <dgm:spPr/>
      <dgm:t>
        <a:bodyPr/>
        <a:lstStyle/>
        <a:p>
          <a:endParaRPr lang="en-US"/>
        </a:p>
      </dgm:t>
    </dgm:pt>
    <dgm:pt modelId="{369F0D89-785B-4997-B2F9-1EC99E138600}" type="pres">
      <dgm:prSet presAssocID="{1ACD12E1-B499-4343-868A-6D96176F98F6}" presName="CompostProcess" presStyleCnt="0">
        <dgm:presLayoutVars>
          <dgm:dir/>
          <dgm:resizeHandles val="exact"/>
        </dgm:presLayoutVars>
      </dgm:prSet>
      <dgm:spPr/>
    </dgm:pt>
    <dgm:pt modelId="{0CE88D30-B023-436D-BD6C-5DB7E57E6973}" type="pres">
      <dgm:prSet presAssocID="{1ACD12E1-B499-4343-868A-6D96176F98F6}" presName="arrow" presStyleLbl="bgShp" presStyleIdx="0" presStyleCnt="1"/>
      <dgm:spPr/>
    </dgm:pt>
    <dgm:pt modelId="{3A4D8BE4-FD91-42BF-A5AD-F8FCE0B71C83}" type="pres">
      <dgm:prSet presAssocID="{1ACD12E1-B499-4343-868A-6D96176F98F6}" presName="linearProcess" presStyleCnt="0"/>
      <dgm:spPr/>
    </dgm:pt>
    <dgm:pt modelId="{8811235B-EAE9-4C99-BEF5-7A22954D9431}" type="pres">
      <dgm:prSet presAssocID="{D4DF3F79-866F-4115-89F6-48D63F2B854F}" presName="textNode" presStyleLbl="node1" presStyleIdx="0" presStyleCnt="3">
        <dgm:presLayoutVars>
          <dgm:bulletEnabled val="1"/>
        </dgm:presLayoutVars>
      </dgm:prSet>
      <dgm:spPr/>
      <dgm:t>
        <a:bodyPr/>
        <a:lstStyle/>
        <a:p>
          <a:endParaRPr lang="en-US"/>
        </a:p>
      </dgm:t>
    </dgm:pt>
    <dgm:pt modelId="{BE66CF6E-34F8-4095-8A4B-376DC3BCA4C6}" type="pres">
      <dgm:prSet presAssocID="{F4471E84-EDB4-4FAC-8E55-47E97730CA86}" presName="sibTrans" presStyleCnt="0"/>
      <dgm:spPr/>
    </dgm:pt>
    <dgm:pt modelId="{4BC166AE-D302-4B7E-A3D5-DBCC869E7E7B}" type="pres">
      <dgm:prSet presAssocID="{27995E0D-26A8-4805-AF4A-E2359AE1708E}" presName="textNode" presStyleLbl="node1" presStyleIdx="1" presStyleCnt="3">
        <dgm:presLayoutVars>
          <dgm:bulletEnabled val="1"/>
        </dgm:presLayoutVars>
      </dgm:prSet>
      <dgm:spPr/>
      <dgm:t>
        <a:bodyPr/>
        <a:lstStyle/>
        <a:p>
          <a:endParaRPr lang="en-US"/>
        </a:p>
      </dgm:t>
    </dgm:pt>
    <dgm:pt modelId="{333D9DA2-6EC4-4E62-B98D-160F7665A84B}" type="pres">
      <dgm:prSet presAssocID="{356BE49D-8F1B-4DDB-8FF8-BEBAD51D04F2}" presName="sibTrans" presStyleCnt="0"/>
      <dgm:spPr/>
    </dgm:pt>
    <dgm:pt modelId="{8CE4EA5A-E280-44A8-AFF5-A1BE1601AA87}" type="pres">
      <dgm:prSet presAssocID="{CC21EF1B-150F-4E86-86FD-61214363B0DD}" presName="textNode" presStyleLbl="node1" presStyleIdx="2" presStyleCnt="3">
        <dgm:presLayoutVars>
          <dgm:bulletEnabled val="1"/>
        </dgm:presLayoutVars>
      </dgm:prSet>
      <dgm:spPr/>
      <dgm:t>
        <a:bodyPr/>
        <a:lstStyle/>
        <a:p>
          <a:endParaRPr lang="en-US"/>
        </a:p>
      </dgm:t>
    </dgm:pt>
  </dgm:ptLst>
  <dgm:cxnLst>
    <dgm:cxn modelId="{43B63832-AA32-48DC-ACFE-32A1BE78EE1F}" type="presOf" srcId="{1ACD12E1-B499-4343-868A-6D96176F98F6}" destId="{369F0D89-785B-4997-B2F9-1EC99E138600}" srcOrd="0" destOrd="0" presId="urn:microsoft.com/office/officeart/2005/8/layout/hProcess9"/>
    <dgm:cxn modelId="{02E45AE3-3F4B-423F-AC64-D32853C0A7AE}" type="presOf" srcId="{CC21EF1B-150F-4E86-86FD-61214363B0DD}" destId="{8CE4EA5A-E280-44A8-AFF5-A1BE1601AA87}" srcOrd="0" destOrd="0" presId="urn:microsoft.com/office/officeart/2005/8/layout/hProcess9"/>
    <dgm:cxn modelId="{4306851A-8637-441A-B2B6-3DDAB0EFF698}" type="presOf" srcId="{27995E0D-26A8-4805-AF4A-E2359AE1708E}" destId="{4BC166AE-D302-4B7E-A3D5-DBCC869E7E7B}" srcOrd="0" destOrd="0" presId="urn:microsoft.com/office/officeart/2005/8/layout/hProcess9"/>
    <dgm:cxn modelId="{7CC907E2-AF42-4EB3-81E0-569BEC15D511}" srcId="{1ACD12E1-B499-4343-868A-6D96176F98F6}" destId="{CC21EF1B-150F-4E86-86FD-61214363B0DD}" srcOrd="2" destOrd="0" parTransId="{058B939D-B50A-4B1E-B75E-3C81424047BA}" sibTransId="{985A5F3B-14F4-4937-A4CB-7BCCA3838BF9}"/>
    <dgm:cxn modelId="{B2BEF214-3C9D-4036-A173-FE0E0D6FD750}" srcId="{1ACD12E1-B499-4343-868A-6D96176F98F6}" destId="{27995E0D-26A8-4805-AF4A-E2359AE1708E}" srcOrd="1" destOrd="0" parTransId="{80C283D7-80ED-4A62-8D08-26BCA0B909E7}" sibTransId="{356BE49D-8F1B-4DDB-8FF8-BEBAD51D04F2}"/>
    <dgm:cxn modelId="{1A458F16-C6C6-4BE7-B7AE-CCE4D9806897}" srcId="{1ACD12E1-B499-4343-868A-6D96176F98F6}" destId="{D4DF3F79-866F-4115-89F6-48D63F2B854F}" srcOrd="0" destOrd="0" parTransId="{35F76F1B-18DB-4D22-956F-AD970C1931BE}" sibTransId="{F4471E84-EDB4-4FAC-8E55-47E97730CA86}"/>
    <dgm:cxn modelId="{EC28B68B-24BD-4F73-A33D-DDB25073FFA9}" type="presOf" srcId="{D4DF3F79-866F-4115-89F6-48D63F2B854F}" destId="{8811235B-EAE9-4C99-BEF5-7A22954D9431}" srcOrd="0" destOrd="0" presId="urn:microsoft.com/office/officeart/2005/8/layout/hProcess9"/>
    <dgm:cxn modelId="{042EDC78-0B0D-41A4-915A-4CD4B83E2E2A}" type="presParOf" srcId="{369F0D89-785B-4997-B2F9-1EC99E138600}" destId="{0CE88D30-B023-436D-BD6C-5DB7E57E6973}" srcOrd="0" destOrd="0" presId="urn:microsoft.com/office/officeart/2005/8/layout/hProcess9"/>
    <dgm:cxn modelId="{64033472-5C51-483D-83F4-ABD56EE84106}" type="presParOf" srcId="{369F0D89-785B-4997-B2F9-1EC99E138600}" destId="{3A4D8BE4-FD91-42BF-A5AD-F8FCE0B71C83}" srcOrd="1" destOrd="0" presId="urn:microsoft.com/office/officeart/2005/8/layout/hProcess9"/>
    <dgm:cxn modelId="{3F77D963-55B3-4FED-9B23-E9AEA7DF5588}" type="presParOf" srcId="{3A4D8BE4-FD91-42BF-A5AD-F8FCE0B71C83}" destId="{8811235B-EAE9-4C99-BEF5-7A22954D9431}" srcOrd="0" destOrd="0" presId="urn:microsoft.com/office/officeart/2005/8/layout/hProcess9"/>
    <dgm:cxn modelId="{7FFE91D5-15AD-41CB-8563-476C0F13D4C5}" type="presParOf" srcId="{3A4D8BE4-FD91-42BF-A5AD-F8FCE0B71C83}" destId="{BE66CF6E-34F8-4095-8A4B-376DC3BCA4C6}" srcOrd="1" destOrd="0" presId="urn:microsoft.com/office/officeart/2005/8/layout/hProcess9"/>
    <dgm:cxn modelId="{F6D59E9F-3182-4D3D-B234-F66E58CC0B8D}" type="presParOf" srcId="{3A4D8BE4-FD91-42BF-A5AD-F8FCE0B71C83}" destId="{4BC166AE-D302-4B7E-A3D5-DBCC869E7E7B}" srcOrd="2" destOrd="0" presId="urn:microsoft.com/office/officeart/2005/8/layout/hProcess9"/>
    <dgm:cxn modelId="{D0945B8D-A9E3-4F01-BD17-5C82A969B028}" type="presParOf" srcId="{3A4D8BE4-FD91-42BF-A5AD-F8FCE0B71C83}" destId="{333D9DA2-6EC4-4E62-B98D-160F7665A84B}" srcOrd="3" destOrd="0" presId="urn:microsoft.com/office/officeart/2005/8/layout/hProcess9"/>
    <dgm:cxn modelId="{0508DE45-EA84-4C41-85E5-436B21408E53}" type="presParOf" srcId="{3A4D8BE4-FD91-42BF-A5AD-F8FCE0B71C83}" destId="{8CE4EA5A-E280-44A8-AFF5-A1BE1601AA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79EFF-0975-451F-9848-DEC2B8DD0C9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77F4036-E24D-4C60-818D-FE46E6DFF48A}">
      <dgm:prSet phldrT="[Text]" custT="1"/>
      <dgm:spPr>
        <a:solidFill>
          <a:srgbClr val="FF0000"/>
        </a:solidFill>
      </dgm:spPr>
      <dgm:t>
        <a:bodyPr/>
        <a:lstStyle/>
        <a:p>
          <a:r>
            <a:rPr lang="en-US" sz="2400" b="1">
              <a:solidFill>
                <a:schemeClr val="tx1"/>
              </a:solidFill>
              <a:latin typeface="Times New Roman" panose="02020603050405020304" pitchFamily="18" charset="0"/>
              <a:cs typeface="Times New Roman" panose="02020603050405020304" pitchFamily="18" charset="0"/>
            </a:rPr>
            <a:t>GIỚI THIỆU TỔNG QUAN DỰ ÁN VILG</a:t>
          </a:r>
        </a:p>
      </dgm:t>
    </dgm:pt>
    <dgm:pt modelId="{5D7524CD-47CA-4D72-9D1F-7CC2607B52BF}" type="parTrans" cxnId="{47AEB60C-31FA-47CA-9AF1-4D32D041FBD0}">
      <dgm:prSet/>
      <dgm:spPr/>
      <dgm:t>
        <a:bodyPr/>
        <a:lstStyle/>
        <a:p>
          <a:endParaRPr lang="en-US"/>
        </a:p>
      </dgm:t>
    </dgm:pt>
    <dgm:pt modelId="{5DCA5787-60AA-4C4C-8455-DA3F798181EA}" type="sibTrans" cxnId="{47AEB60C-31FA-47CA-9AF1-4D32D041FBD0}">
      <dgm:prSet/>
      <dgm:spPr/>
      <dgm:t>
        <a:bodyPr/>
        <a:lstStyle/>
        <a:p>
          <a:endParaRPr lang="en-US"/>
        </a:p>
      </dgm:t>
    </dgm:pt>
    <dgm:pt modelId="{320FC75F-6B5A-479F-B11B-96748F0D09D8}">
      <dgm:prSet phldrT="[Text]" custT="1"/>
      <dgm:spPr>
        <a:solidFill>
          <a:srgbClr val="1AE63C"/>
        </a:solidFill>
      </dgm:spPr>
      <dgm:t>
        <a:bodyPr/>
        <a:lstStyle/>
        <a:p>
          <a:r>
            <a:rPr lang="vi-VN" sz="1600">
              <a:solidFill>
                <a:schemeClr val="tx1"/>
              </a:solidFill>
              <a:latin typeface="Times New Roman" panose="02020603050405020304" pitchFamily="18" charset="0"/>
              <a:cs typeface="Times New Roman" panose="02020603050405020304" pitchFamily="18" charset="0"/>
            </a:rPr>
            <a:t>Tên Dự án: </a:t>
          </a:r>
          <a:r>
            <a:rPr lang="en-US" sz="1600">
              <a:solidFill>
                <a:schemeClr val="tx1"/>
              </a:solidFill>
              <a:latin typeface="Times New Roman" panose="02020603050405020304" pitchFamily="18" charset="0"/>
              <a:cs typeface="Times New Roman" panose="02020603050405020304" pitchFamily="18" charset="0"/>
            </a:rPr>
            <a:t>Dự án “</a:t>
          </a:r>
          <a:r>
            <a:rPr lang="vi-VN" sz="1600">
              <a:solidFill>
                <a:schemeClr val="tx1"/>
              </a:solidFill>
              <a:latin typeface="Times New Roman" panose="02020603050405020304" pitchFamily="18" charset="0"/>
              <a:cs typeface="Times New Roman" panose="02020603050405020304" pitchFamily="18" charset="0"/>
            </a:rPr>
            <a:t>Tăng cường quản lý đất đai và </a:t>
          </a:r>
          <a:r>
            <a:rPr lang="en-US" sz="1600">
              <a:solidFill>
                <a:schemeClr val="tx1"/>
              </a:solidFill>
              <a:latin typeface="Times New Roman" panose="02020603050405020304" pitchFamily="18" charset="0"/>
              <a:cs typeface="Times New Roman" panose="02020603050405020304" pitchFamily="18" charset="0"/>
            </a:rPr>
            <a:t>cơ sở dữ liệu</a:t>
          </a:r>
          <a:r>
            <a:rPr lang="vi-VN" sz="1600">
              <a:solidFill>
                <a:schemeClr val="tx1"/>
              </a:solidFill>
              <a:latin typeface="Times New Roman" panose="02020603050405020304" pitchFamily="18" charset="0"/>
              <a:cs typeface="Times New Roman" panose="02020603050405020304" pitchFamily="18" charset="0"/>
            </a:rPr>
            <a:t> đất đai</a:t>
          </a:r>
          <a:r>
            <a:rPr lang="en-US" sz="1600">
              <a:solidFill>
                <a:schemeClr val="tx1"/>
              </a:solidFill>
              <a:latin typeface="Times New Roman" panose="02020603050405020304" pitchFamily="18" charset="0"/>
              <a:cs typeface="Times New Roman" panose="02020603050405020304" pitchFamily="18" charset="0"/>
            </a:rPr>
            <a:t> thực hiện tại Trung ương” (VILG)</a:t>
          </a:r>
        </a:p>
      </dgm:t>
    </dgm:pt>
    <dgm:pt modelId="{E2D81433-0580-4F1F-AEAA-F27AEA9814CC}" type="parTrans" cxnId="{31C26444-3F23-4A64-A0C2-9F94D7E04867}">
      <dgm:prSet/>
      <dgm:spPr/>
      <dgm:t>
        <a:bodyPr/>
        <a:lstStyle/>
        <a:p>
          <a:endParaRPr lang="en-US"/>
        </a:p>
      </dgm:t>
    </dgm:pt>
    <dgm:pt modelId="{71B2462D-207A-4C06-969B-2EF23C8A2AC9}" type="sibTrans" cxnId="{31C26444-3F23-4A64-A0C2-9F94D7E04867}">
      <dgm:prSet/>
      <dgm:spPr/>
      <dgm:t>
        <a:bodyPr/>
        <a:lstStyle/>
        <a:p>
          <a:endParaRPr lang="en-US"/>
        </a:p>
      </dgm:t>
    </dgm:pt>
    <dgm:pt modelId="{FB8CD54C-B6BC-4A6B-ACFD-B490C4131F34}">
      <dgm:prSet phldrT="[Text]" custT="1"/>
      <dgm:spPr>
        <a:solidFill>
          <a:srgbClr val="51AF77"/>
        </a:solidFill>
      </dgm:spPr>
      <dgm:t>
        <a:bodyPr/>
        <a:lstStyle/>
        <a:p>
          <a:r>
            <a:rPr lang="en-US" sz="1800">
              <a:solidFill>
                <a:schemeClr val="tx1"/>
              </a:solidFill>
              <a:latin typeface="Times New Roman" panose="02020603050405020304" pitchFamily="18" charset="0"/>
              <a:cs typeface="Times New Roman" panose="02020603050405020304" pitchFamily="18" charset="0"/>
            </a:rPr>
            <a:t>Nhà tài trợ: Ngân hàng Thế giới. </a:t>
          </a:r>
        </a:p>
      </dgm:t>
    </dgm:pt>
    <dgm:pt modelId="{BD2184CA-9F0F-40AD-8A1A-EE1EF2F857AB}" type="parTrans" cxnId="{636082EA-54DA-472A-911D-7557F2B8FDA6}">
      <dgm:prSet/>
      <dgm:spPr/>
      <dgm:t>
        <a:bodyPr/>
        <a:lstStyle/>
        <a:p>
          <a:endParaRPr lang="en-US"/>
        </a:p>
      </dgm:t>
    </dgm:pt>
    <dgm:pt modelId="{AAE1299B-0742-4973-8E8C-8C8A2060BCA7}" type="sibTrans" cxnId="{636082EA-54DA-472A-911D-7557F2B8FDA6}">
      <dgm:prSet/>
      <dgm:spPr/>
      <dgm:t>
        <a:bodyPr/>
        <a:lstStyle/>
        <a:p>
          <a:endParaRPr lang="en-US"/>
        </a:p>
      </dgm:t>
    </dgm:pt>
    <dgm:pt modelId="{A3633666-0564-4DB7-B8FA-3336E6D2C67E}">
      <dgm:prSet phldrT="[Text]" custT="1"/>
      <dgm:spPr>
        <a:solidFill>
          <a:srgbClr val="FFC000"/>
        </a:solidFill>
      </dgm:spPr>
      <dgm:t>
        <a:bodyPr/>
        <a:lstStyle/>
        <a:p>
          <a:r>
            <a:rPr lang="en-US" sz="1700">
              <a:solidFill>
                <a:schemeClr val="tx1"/>
              </a:solidFill>
              <a:latin typeface="Times New Roman" panose="02020603050405020304" pitchFamily="18" charset="0"/>
              <a:cs typeface="Times New Roman" panose="02020603050405020304" pitchFamily="18" charset="0"/>
            </a:rPr>
            <a:t>Cơ quan chủ quản: Bộ Tài nguyên và Môi trường</a:t>
          </a:r>
        </a:p>
      </dgm:t>
    </dgm:pt>
    <dgm:pt modelId="{A0A28129-8806-463B-BCDA-43A53FC27DF1}" type="parTrans" cxnId="{29318EFF-9354-4CFF-82FE-6622570F0C6F}">
      <dgm:prSet/>
      <dgm:spPr/>
      <dgm:t>
        <a:bodyPr/>
        <a:lstStyle/>
        <a:p>
          <a:endParaRPr lang="en-US"/>
        </a:p>
      </dgm:t>
    </dgm:pt>
    <dgm:pt modelId="{AF9C2B98-0B7D-4741-B502-07379813F6A1}" type="sibTrans" cxnId="{29318EFF-9354-4CFF-82FE-6622570F0C6F}">
      <dgm:prSet/>
      <dgm:spPr/>
      <dgm:t>
        <a:bodyPr/>
        <a:lstStyle/>
        <a:p>
          <a:endParaRPr lang="en-US"/>
        </a:p>
      </dgm:t>
    </dgm:pt>
    <dgm:pt modelId="{3C709BC5-522D-42B6-8FCD-26828EB40B5A}">
      <dgm:prSet phldrT="[Text]" custT="1"/>
      <dgm:spPr>
        <a:solidFill>
          <a:srgbClr val="FFFF00"/>
        </a:solidFill>
      </dgm:spPr>
      <dgm:t>
        <a:bodyPr/>
        <a:lstStyle/>
        <a:p>
          <a:r>
            <a:rPr lang="en-US" sz="1800">
              <a:solidFill>
                <a:schemeClr val="tx1"/>
              </a:solidFill>
              <a:latin typeface="Times New Roman" panose="02020603050405020304" pitchFamily="18" charset="0"/>
              <a:cs typeface="Times New Roman" panose="02020603050405020304" pitchFamily="18" charset="0"/>
            </a:rPr>
            <a:t>Chủ dự án:  Tổng cục Quản lý đất đai, Bộ Tài nguyên và Môi trường</a:t>
          </a:r>
        </a:p>
      </dgm:t>
    </dgm:pt>
    <dgm:pt modelId="{1ECF1E79-2591-4F63-A462-7DCF2974FFDD}" type="parTrans" cxnId="{52C01AA1-A6C8-45C9-8317-38D6994C3295}">
      <dgm:prSet/>
      <dgm:spPr/>
      <dgm:t>
        <a:bodyPr/>
        <a:lstStyle/>
        <a:p>
          <a:endParaRPr lang="en-US"/>
        </a:p>
      </dgm:t>
    </dgm:pt>
    <dgm:pt modelId="{57F15B25-0B88-4D82-BDDF-9986A459C215}" type="sibTrans" cxnId="{52C01AA1-A6C8-45C9-8317-38D6994C3295}">
      <dgm:prSet/>
      <dgm:spPr/>
      <dgm:t>
        <a:bodyPr/>
        <a:lstStyle/>
        <a:p>
          <a:endParaRPr lang="en-US"/>
        </a:p>
      </dgm:t>
    </dgm:pt>
    <dgm:pt modelId="{03EE0791-1A60-4CFD-B248-304DA057C9BE}">
      <dgm:prSet phldrT="[Text]" custT="1"/>
      <dgm:spPr>
        <a:solidFill>
          <a:srgbClr val="D454BC"/>
        </a:solidFill>
      </dgm:spPr>
      <dgm:t>
        <a:bodyPr/>
        <a:lstStyle/>
        <a:p>
          <a:r>
            <a:rPr lang="en-US" sz="1800">
              <a:solidFill>
                <a:schemeClr val="tx1"/>
              </a:solidFill>
              <a:latin typeface="Times New Roman" panose="02020603050405020304" pitchFamily="18" charset="0"/>
              <a:cs typeface="Times New Roman" panose="02020603050405020304" pitchFamily="18" charset="0"/>
            </a:rPr>
            <a:t>Thời gian thực hiện dự án: từ năm 2017 đến năm 2022.</a:t>
          </a:r>
        </a:p>
      </dgm:t>
    </dgm:pt>
    <dgm:pt modelId="{A80FB975-15BF-43A7-85A9-A4365B872E16}" type="parTrans" cxnId="{77CCFFE4-7DA9-4EC7-9380-58DF9699B7C3}">
      <dgm:prSet/>
      <dgm:spPr/>
      <dgm:t>
        <a:bodyPr/>
        <a:lstStyle/>
        <a:p>
          <a:endParaRPr lang="en-US"/>
        </a:p>
      </dgm:t>
    </dgm:pt>
    <dgm:pt modelId="{EC902FC1-7DE9-4993-B174-00E6B168EBE3}" type="sibTrans" cxnId="{77CCFFE4-7DA9-4EC7-9380-58DF9699B7C3}">
      <dgm:prSet/>
      <dgm:spPr/>
      <dgm:t>
        <a:bodyPr/>
        <a:lstStyle/>
        <a:p>
          <a:endParaRPr lang="en-US"/>
        </a:p>
      </dgm:t>
    </dgm:pt>
    <dgm:pt modelId="{E403279D-4771-45F4-95A6-7B1BEE8988DB}">
      <dgm:prSet phldrT="[Text]" custT="1"/>
      <dgm:spPr>
        <a:solidFill>
          <a:srgbClr val="1FDADF"/>
        </a:solidFill>
      </dgm:spPr>
      <dgm:t>
        <a:bodyPr/>
        <a:lstStyle/>
        <a:p>
          <a:r>
            <a:rPr lang="en-US" sz="1600">
              <a:solidFill>
                <a:schemeClr val="tx1"/>
              </a:solidFill>
              <a:latin typeface="Times New Roman" panose="02020603050405020304" pitchFamily="18" charset="0"/>
              <a:cs typeface="Times New Roman" panose="02020603050405020304" pitchFamily="18" charset="0"/>
            </a:rPr>
            <a:t>Địa điểm thực hiện dự án: Dự án thực hiện tại cấp Trung ương và trên phạm vi 33 tỉnh, thành phố</a:t>
          </a:r>
        </a:p>
      </dgm:t>
    </dgm:pt>
    <dgm:pt modelId="{642EFFC7-3BEC-40E1-9361-69C29F815256}" type="parTrans" cxnId="{6C0DCB1C-1233-4F71-90D8-6AA878759EB9}">
      <dgm:prSet/>
      <dgm:spPr/>
      <dgm:t>
        <a:bodyPr/>
        <a:lstStyle/>
        <a:p>
          <a:endParaRPr lang="en-US"/>
        </a:p>
      </dgm:t>
    </dgm:pt>
    <dgm:pt modelId="{BF30741C-E3D5-48BA-8A2A-A864C350B070}" type="sibTrans" cxnId="{6C0DCB1C-1233-4F71-90D8-6AA878759EB9}">
      <dgm:prSet/>
      <dgm:spPr/>
      <dgm:t>
        <a:bodyPr/>
        <a:lstStyle/>
        <a:p>
          <a:endParaRPr lang="en-US"/>
        </a:p>
      </dgm:t>
    </dgm:pt>
    <dgm:pt modelId="{9078D6C0-061B-4300-A637-C898C828921B}" type="pres">
      <dgm:prSet presAssocID="{C9A79EFF-0975-451F-9848-DEC2B8DD0C97}" presName="Name0" presStyleCnt="0">
        <dgm:presLayoutVars>
          <dgm:chMax val="1"/>
          <dgm:chPref val="1"/>
          <dgm:dir/>
          <dgm:animOne val="branch"/>
          <dgm:animLvl val="lvl"/>
        </dgm:presLayoutVars>
      </dgm:prSet>
      <dgm:spPr/>
      <dgm:t>
        <a:bodyPr/>
        <a:lstStyle/>
        <a:p>
          <a:endParaRPr lang="en-US"/>
        </a:p>
      </dgm:t>
    </dgm:pt>
    <dgm:pt modelId="{2859411F-B7E2-43D8-939C-484BDE5276EF}" type="pres">
      <dgm:prSet presAssocID="{877F4036-E24D-4C60-818D-FE46E6DFF48A}" presName="Parent" presStyleLbl="node0" presStyleIdx="0" presStyleCnt="1" custLinFactNeighborX="51985">
        <dgm:presLayoutVars>
          <dgm:chMax val="6"/>
          <dgm:chPref val="6"/>
        </dgm:presLayoutVars>
      </dgm:prSet>
      <dgm:spPr/>
      <dgm:t>
        <a:bodyPr/>
        <a:lstStyle/>
        <a:p>
          <a:endParaRPr lang="en-US"/>
        </a:p>
      </dgm:t>
    </dgm:pt>
    <dgm:pt modelId="{53B6615F-7AD9-46D9-8D79-60AC9380B087}" type="pres">
      <dgm:prSet presAssocID="{320FC75F-6B5A-479F-B11B-96748F0D09D8}" presName="Accent1" presStyleCnt="0"/>
      <dgm:spPr/>
    </dgm:pt>
    <dgm:pt modelId="{7590C14D-764F-4AB1-A74C-5B587FED2C14}" type="pres">
      <dgm:prSet presAssocID="{320FC75F-6B5A-479F-B11B-96748F0D09D8}" presName="Accent" presStyleLbl="bgShp" presStyleIdx="0" presStyleCnt="6"/>
      <dgm:spPr/>
    </dgm:pt>
    <dgm:pt modelId="{F9628291-003C-4CC7-AB5E-0EDA1627E2D6}" type="pres">
      <dgm:prSet presAssocID="{320FC75F-6B5A-479F-B11B-96748F0D09D8}" presName="Child1" presStyleLbl="node1" presStyleIdx="0" presStyleCnt="6" custLinFactNeighborX="63436">
        <dgm:presLayoutVars>
          <dgm:chMax val="0"/>
          <dgm:chPref val="0"/>
          <dgm:bulletEnabled val="1"/>
        </dgm:presLayoutVars>
      </dgm:prSet>
      <dgm:spPr/>
      <dgm:t>
        <a:bodyPr/>
        <a:lstStyle/>
        <a:p>
          <a:endParaRPr lang="en-US"/>
        </a:p>
      </dgm:t>
    </dgm:pt>
    <dgm:pt modelId="{0FEE60B1-664E-4452-98F2-E6D9C5687A0C}" type="pres">
      <dgm:prSet presAssocID="{FB8CD54C-B6BC-4A6B-ACFD-B490C4131F34}" presName="Accent2" presStyleCnt="0"/>
      <dgm:spPr/>
    </dgm:pt>
    <dgm:pt modelId="{10582065-A8C2-4C0F-82B5-51CC56B759C9}" type="pres">
      <dgm:prSet presAssocID="{FB8CD54C-B6BC-4A6B-ACFD-B490C4131F34}" presName="Accent" presStyleLbl="bgShp" presStyleIdx="1" presStyleCnt="6" custLinFactX="37784" custLinFactNeighborX="100000"/>
      <dgm:spPr>
        <a:solidFill>
          <a:schemeClr val="bg2">
            <a:lumMod val="50000"/>
          </a:schemeClr>
        </a:solidFill>
      </dgm:spPr>
    </dgm:pt>
    <dgm:pt modelId="{7DF92716-42E3-4519-AE2E-11436C32593A}" type="pres">
      <dgm:prSet presAssocID="{FB8CD54C-B6BC-4A6B-ACFD-B490C4131F34}" presName="Child2" presStyleLbl="node1" presStyleIdx="1" presStyleCnt="6" custLinFactNeighborX="63436">
        <dgm:presLayoutVars>
          <dgm:chMax val="0"/>
          <dgm:chPref val="0"/>
          <dgm:bulletEnabled val="1"/>
        </dgm:presLayoutVars>
      </dgm:prSet>
      <dgm:spPr/>
      <dgm:t>
        <a:bodyPr/>
        <a:lstStyle/>
        <a:p>
          <a:endParaRPr lang="en-US"/>
        </a:p>
      </dgm:t>
    </dgm:pt>
    <dgm:pt modelId="{B73C363F-6A0C-4F23-ACAA-2B8C5AD19D42}" type="pres">
      <dgm:prSet presAssocID="{A3633666-0564-4DB7-B8FA-3336E6D2C67E}" presName="Accent3" presStyleCnt="0"/>
      <dgm:spPr/>
    </dgm:pt>
    <dgm:pt modelId="{A4DFD5AE-6F89-4FDD-9990-BA99F402EE87}" type="pres">
      <dgm:prSet presAssocID="{A3633666-0564-4DB7-B8FA-3336E6D2C67E}" presName="Accent" presStyleLbl="bgShp" presStyleIdx="2" presStyleCnt="6" custLinFactX="37784" custLinFactNeighborX="100000"/>
      <dgm:spPr>
        <a:solidFill>
          <a:schemeClr val="bg2">
            <a:lumMod val="50000"/>
          </a:schemeClr>
        </a:solidFill>
      </dgm:spPr>
    </dgm:pt>
    <dgm:pt modelId="{B5F15E98-0646-4415-A81B-D48B5D5D637D}" type="pres">
      <dgm:prSet presAssocID="{A3633666-0564-4DB7-B8FA-3336E6D2C67E}" presName="Child3" presStyleLbl="node1" presStyleIdx="2" presStyleCnt="6" custLinFactNeighborX="63436">
        <dgm:presLayoutVars>
          <dgm:chMax val="0"/>
          <dgm:chPref val="0"/>
          <dgm:bulletEnabled val="1"/>
        </dgm:presLayoutVars>
      </dgm:prSet>
      <dgm:spPr/>
      <dgm:t>
        <a:bodyPr/>
        <a:lstStyle/>
        <a:p>
          <a:endParaRPr lang="en-US"/>
        </a:p>
      </dgm:t>
    </dgm:pt>
    <dgm:pt modelId="{F36777D4-E04A-4766-868C-0979072702C6}" type="pres">
      <dgm:prSet presAssocID="{3C709BC5-522D-42B6-8FCD-26828EB40B5A}" presName="Accent4" presStyleCnt="0"/>
      <dgm:spPr/>
    </dgm:pt>
    <dgm:pt modelId="{448B526B-E162-4795-9A4C-0D36D6398FFD}" type="pres">
      <dgm:prSet presAssocID="{3C709BC5-522D-42B6-8FCD-26828EB40B5A}" presName="Accent" presStyleLbl="bgShp" presStyleIdx="3" presStyleCnt="6" custLinFactX="37784" custLinFactNeighborX="100000"/>
      <dgm:spPr>
        <a:solidFill>
          <a:schemeClr val="bg2">
            <a:lumMod val="50000"/>
          </a:schemeClr>
        </a:solidFill>
      </dgm:spPr>
    </dgm:pt>
    <dgm:pt modelId="{FE4948E1-DFD1-4791-96F1-BFAA76456241}" type="pres">
      <dgm:prSet presAssocID="{3C709BC5-522D-42B6-8FCD-26828EB40B5A}" presName="Child4" presStyleLbl="node1" presStyleIdx="3" presStyleCnt="6" custLinFactNeighborX="63436">
        <dgm:presLayoutVars>
          <dgm:chMax val="0"/>
          <dgm:chPref val="0"/>
          <dgm:bulletEnabled val="1"/>
        </dgm:presLayoutVars>
      </dgm:prSet>
      <dgm:spPr/>
      <dgm:t>
        <a:bodyPr/>
        <a:lstStyle/>
        <a:p>
          <a:endParaRPr lang="en-US"/>
        </a:p>
      </dgm:t>
    </dgm:pt>
    <dgm:pt modelId="{1321FAA3-83E4-4164-B2A8-F62D6F66E9C8}" type="pres">
      <dgm:prSet presAssocID="{03EE0791-1A60-4CFD-B248-304DA057C9BE}" presName="Accent5" presStyleCnt="0"/>
      <dgm:spPr/>
    </dgm:pt>
    <dgm:pt modelId="{981D0C70-1DEA-4C6E-B6F8-DA4E7A9EA9DE}" type="pres">
      <dgm:prSet presAssocID="{03EE0791-1A60-4CFD-B248-304DA057C9BE}" presName="Accent" presStyleLbl="bgShp" presStyleIdx="4" presStyleCnt="6" custLinFactX="37784" custLinFactNeighborX="100000"/>
      <dgm:spPr>
        <a:solidFill>
          <a:schemeClr val="bg2">
            <a:lumMod val="50000"/>
          </a:schemeClr>
        </a:solidFill>
      </dgm:spPr>
    </dgm:pt>
    <dgm:pt modelId="{872CE204-C3B3-4D42-8280-72458D615E66}" type="pres">
      <dgm:prSet presAssocID="{03EE0791-1A60-4CFD-B248-304DA057C9BE}" presName="Child5" presStyleLbl="node1" presStyleIdx="4" presStyleCnt="6" custLinFactNeighborX="63436">
        <dgm:presLayoutVars>
          <dgm:chMax val="0"/>
          <dgm:chPref val="0"/>
          <dgm:bulletEnabled val="1"/>
        </dgm:presLayoutVars>
      </dgm:prSet>
      <dgm:spPr/>
      <dgm:t>
        <a:bodyPr/>
        <a:lstStyle/>
        <a:p>
          <a:endParaRPr lang="en-US"/>
        </a:p>
      </dgm:t>
    </dgm:pt>
    <dgm:pt modelId="{3D289E0C-72F0-47E7-97EE-31B5E7899B6D}" type="pres">
      <dgm:prSet presAssocID="{E403279D-4771-45F4-95A6-7B1BEE8988DB}" presName="Accent6" presStyleCnt="0"/>
      <dgm:spPr/>
    </dgm:pt>
    <dgm:pt modelId="{C9BC6017-AE56-4172-9D29-B03A73C39E60}" type="pres">
      <dgm:prSet presAssocID="{E403279D-4771-45F4-95A6-7B1BEE8988DB}" presName="Accent" presStyleLbl="bgShp" presStyleIdx="5" presStyleCnt="6" custLinFactX="37784" custLinFactNeighborX="100000"/>
      <dgm:spPr>
        <a:solidFill>
          <a:schemeClr val="bg2">
            <a:lumMod val="50000"/>
          </a:schemeClr>
        </a:solidFill>
      </dgm:spPr>
    </dgm:pt>
    <dgm:pt modelId="{A0054D03-D1A2-4F26-930C-08B1FBF96678}" type="pres">
      <dgm:prSet presAssocID="{E403279D-4771-45F4-95A6-7B1BEE8988DB}" presName="Child6" presStyleLbl="node1" presStyleIdx="5" presStyleCnt="6" custLinFactNeighborX="63436">
        <dgm:presLayoutVars>
          <dgm:chMax val="0"/>
          <dgm:chPref val="0"/>
          <dgm:bulletEnabled val="1"/>
        </dgm:presLayoutVars>
      </dgm:prSet>
      <dgm:spPr/>
      <dgm:t>
        <a:bodyPr/>
        <a:lstStyle/>
        <a:p>
          <a:endParaRPr lang="en-US"/>
        </a:p>
      </dgm:t>
    </dgm:pt>
  </dgm:ptLst>
  <dgm:cxnLst>
    <dgm:cxn modelId="{4C6F2774-DAC6-43DC-A102-80673EE09FAE}" type="presOf" srcId="{877F4036-E24D-4C60-818D-FE46E6DFF48A}" destId="{2859411F-B7E2-43D8-939C-484BDE5276EF}" srcOrd="0" destOrd="0" presId="urn:microsoft.com/office/officeart/2011/layout/HexagonRadial"/>
    <dgm:cxn modelId="{52C01AA1-A6C8-45C9-8317-38D6994C3295}" srcId="{877F4036-E24D-4C60-818D-FE46E6DFF48A}" destId="{3C709BC5-522D-42B6-8FCD-26828EB40B5A}" srcOrd="3" destOrd="0" parTransId="{1ECF1E79-2591-4F63-A462-7DCF2974FFDD}" sibTransId="{57F15B25-0B88-4D82-BDDF-9986A459C215}"/>
    <dgm:cxn modelId="{29318EFF-9354-4CFF-82FE-6622570F0C6F}" srcId="{877F4036-E24D-4C60-818D-FE46E6DFF48A}" destId="{A3633666-0564-4DB7-B8FA-3336E6D2C67E}" srcOrd="2" destOrd="0" parTransId="{A0A28129-8806-463B-BCDA-43A53FC27DF1}" sibTransId="{AF9C2B98-0B7D-4741-B502-07379813F6A1}"/>
    <dgm:cxn modelId="{BD5DA30F-39D2-4510-95D8-D1138472A584}" type="presOf" srcId="{E403279D-4771-45F4-95A6-7B1BEE8988DB}" destId="{A0054D03-D1A2-4F26-930C-08B1FBF96678}" srcOrd="0" destOrd="0" presId="urn:microsoft.com/office/officeart/2011/layout/HexagonRadial"/>
    <dgm:cxn modelId="{77CCFFE4-7DA9-4EC7-9380-58DF9699B7C3}" srcId="{877F4036-E24D-4C60-818D-FE46E6DFF48A}" destId="{03EE0791-1A60-4CFD-B248-304DA057C9BE}" srcOrd="4" destOrd="0" parTransId="{A80FB975-15BF-43A7-85A9-A4365B872E16}" sibTransId="{EC902FC1-7DE9-4993-B174-00E6B168EBE3}"/>
    <dgm:cxn modelId="{66E28CCD-4A35-422B-B651-449639EB2C85}" type="presOf" srcId="{C9A79EFF-0975-451F-9848-DEC2B8DD0C97}" destId="{9078D6C0-061B-4300-A637-C898C828921B}" srcOrd="0" destOrd="0" presId="urn:microsoft.com/office/officeart/2011/layout/HexagonRadial"/>
    <dgm:cxn modelId="{6C0DCB1C-1233-4F71-90D8-6AA878759EB9}" srcId="{877F4036-E24D-4C60-818D-FE46E6DFF48A}" destId="{E403279D-4771-45F4-95A6-7B1BEE8988DB}" srcOrd="5" destOrd="0" parTransId="{642EFFC7-3BEC-40E1-9361-69C29F815256}" sibTransId="{BF30741C-E3D5-48BA-8A2A-A864C350B070}"/>
    <dgm:cxn modelId="{19A08C1D-231A-4072-B975-A50E807A036D}" type="presOf" srcId="{320FC75F-6B5A-479F-B11B-96748F0D09D8}" destId="{F9628291-003C-4CC7-AB5E-0EDA1627E2D6}" srcOrd="0" destOrd="0" presId="urn:microsoft.com/office/officeart/2011/layout/HexagonRadial"/>
    <dgm:cxn modelId="{5EFF1531-90BD-4277-B47E-4EF29C34FF72}" type="presOf" srcId="{3C709BC5-522D-42B6-8FCD-26828EB40B5A}" destId="{FE4948E1-DFD1-4791-96F1-BFAA76456241}" srcOrd="0" destOrd="0" presId="urn:microsoft.com/office/officeart/2011/layout/HexagonRadial"/>
    <dgm:cxn modelId="{B3581FAC-480A-4DC0-A129-966E12FC3667}" type="presOf" srcId="{A3633666-0564-4DB7-B8FA-3336E6D2C67E}" destId="{B5F15E98-0646-4415-A81B-D48B5D5D637D}" srcOrd="0" destOrd="0" presId="urn:microsoft.com/office/officeart/2011/layout/HexagonRadial"/>
    <dgm:cxn modelId="{FAAA31F5-A8EB-4945-9B6E-4CC33C90902A}" type="presOf" srcId="{FB8CD54C-B6BC-4A6B-ACFD-B490C4131F34}" destId="{7DF92716-42E3-4519-AE2E-11436C32593A}" srcOrd="0" destOrd="0" presId="urn:microsoft.com/office/officeart/2011/layout/HexagonRadial"/>
    <dgm:cxn modelId="{4674DD37-119A-4B88-B25D-D8125A22F053}" type="presOf" srcId="{03EE0791-1A60-4CFD-B248-304DA057C9BE}" destId="{872CE204-C3B3-4D42-8280-72458D615E66}" srcOrd="0" destOrd="0" presId="urn:microsoft.com/office/officeart/2011/layout/HexagonRadial"/>
    <dgm:cxn modelId="{47AEB60C-31FA-47CA-9AF1-4D32D041FBD0}" srcId="{C9A79EFF-0975-451F-9848-DEC2B8DD0C97}" destId="{877F4036-E24D-4C60-818D-FE46E6DFF48A}" srcOrd="0" destOrd="0" parTransId="{5D7524CD-47CA-4D72-9D1F-7CC2607B52BF}" sibTransId="{5DCA5787-60AA-4C4C-8455-DA3F798181EA}"/>
    <dgm:cxn modelId="{31C26444-3F23-4A64-A0C2-9F94D7E04867}" srcId="{877F4036-E24D-4C60-818D-FE46E6DFF48A}" destId="{320FC75F-6B5A-479F-B11B-96748F0D09D8}" srcOrd="0" destOrd="0" parTransId="{E2D81433-0580-4F1F-AEAA-F27AEA9814CC}" sibTransId="{71B2462D-207A-4C06-969B-2EF23C8A2AC9}"/>
    <dgm:cxn modelId="{636082EA-54DA-472A-911D-7557F2B8FDA6}" srcId="{877F4036-E24D-4C60-818D-FE46E6DFF48A}" destId="{FB8CD54C-B6BC-4A6B-ACFD-B490C4131F34}" srcOrd="1" destOrd="0" parTransId="{BD2184CA-9F0F-40AD-8A1A-EE1EF2F857AB}" sibTransId="{AAE1299B-0742-4973-8E8C-8C8A2060BCA7}"/>
    <dgm:cxn modelId="{93E73DBB-2522-4C53-90E9-E4E5906492AB}" type="presParOf" srcId="{9078D6C0-061B-4300-A637-C898C828921B}" destId="{2859411F-B7E2-43D8-939C-484BDE5276EF}" srcOrd="0" destOrd="0" presId="urn:microsoft.com/office/officeart/2011/layout/HexagonRadial"/>
    <dgm:cxn modelId="{37FFB32D-C5B1-437A-94FE-1C340EACAEFC}" type="presParOf" srcId="{9078D6C0-061B-4300-A637-C898C828921B}" destId="{53B6615F-7AD9-46D9-8D79-60AC9380B087}" srcOrd="1" destOrd="0" presId="urn:microsoft.com/office/officeart/2011/layout/HexagonRadial"/>
    <dgm:cxn modelId="{59E9D16C-B4DF-40C4-8227-1B53993CF63D}" type="presParOf" srcId="{53B6615F-7AD9-46D9-8D79-60AC9380B087}" destId="{7590C14D-764F-4AB1-A74C-5B587FED2C14}" srcOrd="0" destOrd="0" presId="urn:microsoft.com/office/officeart/2011/layout/HexagonRadial"/>
    <dgm:cxn modelId="{DBACC518-3736-4BD9-9971-42A14BED5EA2}" type="presParOf" srcId="{9078D6C0-061B-4300-A637-C898C828921B}" destId="{F9628291-003C-4CC7-AB5E-0EDA1627E2D6}" srcOrd="2" destOrd="0" presId="urn:microsoft.com/office/officeart/2011/layout/HexagonRadial"/>
    <dgm:cxn modelId="{4114B977-89D8-40EB-917B-C121DB46A6B9}" type="presParOf" srcId="{9078D6C0-061B-4300-A637-C898C828921B}" destId="{0FEE60B1-664E-4452-98F2-E6D9C5687A0C}" srcOrd="3" destOrd="0" presId="urn:microsoft.com/office/officeart/2011/layout/HexagonRadial"/>
    <dgm:cxn modelId="{20094F9E-B48D-4538-9B93-F9886C2C2EE8}" type="presParOf" srcId="{0FEE60B1-664E-4452-98F2-E6D9C5687A0C}" destId="{10582065-A8C2-4C0F-82B5-51CC56B759C9}" srcOrd="0" destOrd="0" presId="urn:microsoft.com/office/officeart/2011/layout/HexagonRadial"/>
    <dgm:cxn modelId="{BCB8865C-698A-4BBC-A2B7-ABC03C026B54}" type="presParOf" srcId="{9078D6C0-061B-4300-A637-C898C828921B}" destId="{7DF92716-42E3-4519-AE2E-11436C32593A}" srcOrd="4" destOrd="0" presId="urn:microsoft.com/office/officeart/2011/layout/HexagonRadial"/>
    <dgm:cxn modelId="{6F9E022A-5813-4765-8A5A-6B835CE39FDD}" type="presParOf" srcId="{9078D6C0-061B-4300-A637-C898C828921B}" destId="{B73C363F-6A0C-4F23-ACAA-2B8C5AD19D42}" srcOrd="5" destOrd="0" presId="urn:microsoft.com/office/officeart/2011/layout/HexagonRadial"/>
    <dgm:cxn modelId="{1A4B2EFB-A481-47F3-8C6C-182E89560ABA}" type="presParOf" srcId="{B73C363F-6A0C-4F23-ACAA-2B8C5AD19D42}" destId="{A4DFD5AE-6F89-4FDD-9990-BA99F402EE87}" srcOrd="0" destOrd="0" presId="urn:microsoft.com/office/officeart/2011/layout/HexagonRadial"/>
    <dgm:cxn modelId="{50EE1899-7F49-4320-AA82-224A845C68A0}" type="presParOf" srcId="{9078D6C0-061B-4300-A637-C898C828921B}" destId="{B5F15E98-0646-4415-A81B-D48B5D5D637D}" srcOrd="6" destOrd="0" presId="urn:microsoft.com/office/officeart/2011/layout/HexagonRadial"/>
    <dgm:cxn modelId="{ABE12613-7E1D-4B07-98AE-EDB456516D99}" type="presParOf" srcId="{9078D6C0-061B-4300-A637-C898C828921B}" destId="{F36777D4-E04A-4766-868C-0979072702C6}" srcOrd="7" destOrd="0" presId="urn:microsoft.com/office/officeart/2011/layout/HexagonRadial"/>
    <dgm:cxn modelId="{E77992EF-7CCF-43F7-884F-E2C620015057}" type="presParOf" srcId="{F36777D4-E04A-4766-868C-0979072702C6}" destId="{448B526B-E162-4795-9A4C-0D36D6398FFD}" srcOrd="0" destOrd="0" presId="urn:microsoft.com/office/officeart/2011/layout/HexagonRadial"/>
    <dgm:cxn modelId="{275A7E78-C8C7-404D-8879-DD5849EEEEF9}" type="presParOf" srcId="{9078D6C0-061B-4300-A637-C898C828921B}" destId="{FE4948E1-DFD1-4791-96F1-BFAA76456241}" srcOrd="8" destOrd="0" presId="urn:microsoft.com/office/officeart/2011/layout/HexagonRadial"/>
    <dgm:cxn modelId="{B7F4224E-ED98-498C-9005-ADB4DD537864}" type="presParOf" srcId="{9078D6C0-061B-4300-A637-C898C828921B}" destId="{1321FAA3-83E4-4164-B2A8-F62D6F66E9C8}" srcOrd="9" destOrd="0" presId="urn:microsoft.com/office/officeart/2011/layout/HexagonRadial"/>
    <dgm:cxn modelId="{24432EEE-9D40-49A1-94FD-582EA0225F4B}" type="presParOf" srcId="{1321FAA3-83E4-4164-B2A8-F62D6F66E9C8}" destId="{981D0C70-1DEA-4C6E-B6F8-DA4E7A9EA9DE}" srcOrd="0" destOrd="0" presId="urn:microsoft.com/office/officeart/2011/layout/HexagonRadial"/>
    <dgm:cxn modelId="{4BCCFB94-98E9-422D-B066-2E43AF59D666}" type="presParOf" srcId="{9078D6C0-061B-4300-A637-C898C828921B}" destId="{872CE204-C3B3-4D42-8280-72458D615E66}" srcOrd="10" destOrd="0" presId="urn:microsoft.com/office/officeart/2011/layout/HexagonRadial"/>
    <dgm:cxn modelId="{8E957E86-2EFD-438B-9DAE-B27D6B8088FE}" type="presParOf" srcId="{9078D6C0-061B-4300-A637-C898C828921B}" destId="{3D289E0C-72F0-47E7-97EE-31B5E7899B6D}" srcOrd="11" destOrd="0" presId="urn:microsoft.com/office/officeart/2011/layout/HexagonRadial"/>
    <dgm:cxn modelId="{DEE67F99-A772-4696-9D8E-F00D71E2C454}" type="presParOf" srcId="{3D289E0C-72F0-47E7-97EE-31B5E7899B6D}" destId="{C9BC6017-AE56-4172-9D29-B03A73C39E60}" srcOrd="0" destOrd="0" presId="urn:microsoft.com/office/officeart/2011/layout/HexagonRadial"/>
    <dgm:cxn modelId="{637D7D27-1D9D-443A-97F7-1D463C46274A}" type="presParOf" srcId="{9078D6C0-061B-4300-A637-C898C828921B}" destId="{A0054D03-D1A2-4F26-930C-08B1FBF9667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4729D-A1B6-41BE-B9BE-BFA256D0BC2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9FFDA62-8F6F-46CD-A833-24024F2B8597}">
      <dgm:prSet phldrT="[Text]" custT="1"/>
      <dgm:spPr/>
      <dgm:t>
        <a:bodyPr/>
        <a:lstStyle/>
        <a:p>
          <a:pPr algn="just"/>
          <a:r>
            <a:rPr lang="vi-VN" altLang="en-US" sz="17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1: Tăng cường chất lượng cung cấp dịch vụ đất đai </a:t>
          </a:r>
          <a:endParaRPr lang="en-US" altLang="en-US" sz="17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gn="just"/>
          <a:r>
            <a:rPr lang="en-US" altLang="en-US" sz="17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7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hiện đại hóa và tăng cường chất lượng cung cấp dịch vụ công của các Văn phòng đăng ký đất đai, thúc đẩy cải cách thủ tục hành chính trong lĩnh vực đất đai, xây dựng chiến lược và kế hoạch triển khai về quản lý sự thay đổi; triển khai các hoạt động đào tạo, truyền thông và kế hoạch phát triển DTTS của Dự án; tăng cường theo dõi, đánh giá việc quản lý, sử dụng đất để đảm bảo thi hành thống nhất Luật Đất đai</a:t>
          </a:r>
          <a:endParaRPr lang="en-US" sz="1700">
            <a:solidFill>
              <a:schemeClr val="tx1"/>
            </a:solidFill>
            <a:latin typeface="Times New Roman" panose="02020603050405020304" pitchFamily="18" charset="0"/>
            <a:cs typeface="Times New Roman" panose="02020603050405020304" pitchFamily="18" charset="0"/>
          </a:endParaRPr>
        </a:p>
      </dgm:t>
    </dgm:pt>
    <dgm:pt modelId="{30F5022D-3EE0-42EE-8980-83F42A2F683C}" type="parTrans" cxnId="{3FADB101-1DD5-43DC-897D-95C295767FA6}">
      <dgm:prSet/>
      <dgm:spPr/>
      <dgm:t>
        <a:bodyPr/>
        <a:lstStyle/>
        <a:p>
          <a:endParaRPr lang="en-US"/>
        </a:p>
      </dgm:t>
    </dgm:pt>
    <dgm:pt modelId="{506F6ABA-8481-436D-8739-F9C1796F0170}" type="sibTrans" cxnId="{3FADB101-1DD5-43DC-897D-95C295767FA6}">
      <dgm:prSet/>
      <dgm:spPr/>
      <dgm:t>
        <a:bodyPr/>
        <a:lstStyle/>
        <a:p>
          <a:endParaRPr lang="en-US"/>
        </a:p>
      </dgm:t>
    </dgm:pt>
    <dgm:pt modelId="{360D6CD7-993A-4795-A02E-66CF8C2CB9E8}">
      <dgm:prSet phldrT="[Text]" custT="1"/>
      <dgm:spPr/>
      <dgm:t>
        <a:bodyPr/>
        <a:lstStyle/>
        <a:p>
          <a:pPr algn="l"/>
          <a:r>
            <a:rPr lang="vi-VN" altLang="en-US" sz="16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2: Xây dựng CSDL đất đai và triển khai MPLIS </a:t>
          </a:r>
          <a:endParaRPr lang="en-US" altLang="en-US" sz="16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pl-PL" altLang="en-US" sz="16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xây dựng nền tảng kỹ thuật hiện đại để hỗ trợ cho công tác quản lý đất đai, chia sẻ và cung cấp thông tin đất đai cho các ngành, lĩnh vực và cung cấp dịch vụ công cho các đối tượng có nhu cầu, tiến tới xây dựng chính phủ điện tử trong lĩnh vực đất đai thông qua việc phát triển một hệ thống thông tin đất đai đa mục tiêu, được vận hành theo một hệ thống thống nhất, cho phép các ngành kinh tế - xã hội khai thác như là một nguồn dữ liệu đầu vào để xây dựng định hướng phát triển cũng như hỗ trợ các hoạt động có liên quan của ngành, lĩnh vực đó, cho phép người dân truy cập để nắm bắt thông tin</a:t>
          </a:r>
          <a:r>
            <a:rPr lang="en-US" altLang="en-US" sz="16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sz="1600">
            <a:solidFill>
              <a:schemeClr val="tx1"/>
            </a:solidFill>
            <a:latin typeface="Times New Roman" panose="02020603050405020304" pitchFamily="18" charset="0"/>
            <a:cs typeface="Times New Roman" panose="02020603050405020304" pitchFamily="18" charset="0"/>
          </a:endParaRPr>
        </a:p>
      </dgm:t>
    </dgm:pt>
    <dgm:pt modelId="{10959632-1F24-45D2-BB96-F2A1811EE831}" type="parTrans" cxnId="{606DB7FC-8E35-41F2-9AEF-98D444B61AAC}">
      <dgm:prSet/>
      <dgm:spPr/>
      <dgm:t>
        <a:bodyPr/>
        <a:lstStyle/>
        <a:p>
          <a:endParaRPr lang="en-US"/>
        </a:p>
      </dgm:t>
    </dgm:pt>
    <dgm:pt modelId="{1F3EAF71-6F39-4EAC-B544-446AF84DDCB9}" type="sibTrans" cxnId="{606DB7FC-8E35-41F2-9AEF-98D444B61AAC}">
      <dgm:prSet/>
      <dgm:spPr/>
      <dgm:t>
        <a:bodyPr/>
        <a:lstStyle/>
        <a:p>
          <a:endParaRPr lang="en-US"/>
        </a:p>
      </dgm:t>
    </dgm:pt>
    <dgm:pt modelId="{9C055B22-7B72-40CA-BD8B-D457F1EC95A7}">
      <dgm:prSet phldrT="[Text]" custT="1"/>
      <dgm:spPr>
        <a:solidFill>
          <a:schemeClr val="accent4"/>
        </a:solidFill>
      </dgm:spPr>
      <dgm:t>
        <a:bodyPr/>
        <a:lstStyle/>
        <a:p>
          <a:r>
            <a:rPr lang="vi-VN" altLang="en-US" sz="18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3: Quản lý Dự án</a:t>
          </a:r>
          <a:endParaRPr lang="en-US" altLang="en-US" sz="1800" b="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sz="1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việc điều phối, quản lý, theo dõi, giám sát và đánh giá Dự án, đảm bảo đạt được mục tiêu của Dự án một cách hiệu quả và bền vững hơn.</a:t>
          </a:r>
          <a:endParaRPr lang="en-US" sz="1800">
            <a:solidFill>
              <a:schemeClr val="tx1"/>
            </a:solidFill>
            <a:latin typeface="Times New Roman" panose="02020603050405020304" pitchFamily="18" charset="0"/>
            <a:cs typeface="Times New Roman" panose="02020603050405020304" pitchFamily="18" charset="0"/>
          </a:endParaRPr>
        </a:p>
      </dgm:t>
    </dgm:pt>
    <dgm:pt modelId="{1870C126-C916-4543-8164-1B0BCE75D577}" type="parTrans" cxnId="{53C12853-998D-4A94-834D-2EDB688A13BC}">
      <dgm:prSet/>
      <dgm:spPr/>
      <dgm:t>
        <a:bodyPr/>
        <a:lstStyle/>
        <a:p>
          <a:endParaRPr lang="en-US"/>
        </a:p>
      </dgm:t>
    </dgm:pt>
    <dgm:pt modelId="{E813255E-51F2-4613-AC91-60AE3AD6C038}" type="sibTrans" cxnId="{53C12853-998D-4A94-834D-2EDB688A13BC}">
      <dgm:prSet/>
      <dgm:spPr/>
      <dgm:t>
        <a:bodyPr/>
        <a:lstStyle/>
        <a:p>
          <a:endParaRPr lang="en-US"/>
        </a:p>
      </dgm:t>
    </dgm:pt>
    <dgm:pt modelId="{D8E2DE6B-19AF-476C-9F95-42D2B4225B17}" type="pres">
      <dgm:prSet presAssocID="{48F4729D-A1B6-41BE-B9BE-BFA256D0BC2A}" presName="Name0" presStyleCnt="0">
        <dgm:presLayoutVars>
          <dgm:chMax val="7"/>
          <dgm:chPref val="7"/>
          <dgm:dir/>
        </dgm:presLayoutVars>
      </dgm:prSet>
      <dgm:spPr/>
      <dgm:t>
        <a:bodyPr/>
        <a:lstStyle/>
        <a:p>
          <a:endParaRPr lang="en-US"/>
        </a:p>
      </dgm:t>
    </dgm:pt>
    <dgm:pt modelId="{45FA6F86-7AA1-4569-8DBB-2E28ABE28042}" type="pres">
      <dgm:prSet presAssocID="{48F4729D-A1B6-41BE-B9BE-BFA256D0BC2A}" presName="Name1" presStyleCnt="0"/>
      <dgm:spPr/>
    </dgm:pt>
    <dgm:pt modelId="{5C8A45A7-AEEF-4AA1-BD31-B58E0544DC7D}" type="pres">
      <dgm:prSet presAssocID="{48F4729D-A1B6-41BE-B9BE-BFA256D0BC2A}" presName="cycle" presStyleCnt="0"/>
      <dgm:spPr/>
    </dgm:pt>
    <dgm:pt modelId="{79D2D9A3-06BE-4BC7-AD90-24C2AC195EC6}" type="pres">
      <dgm:prSet presAssocID="{48F4729D-A1B6-41BE-B9BE-BFA256D0BC2A}" presName="srcNode" presStyleLbl="node1" presStyleIdx="0" presStyleCnt="3"/>
      <dgm:spPr/>
    </dgm:pt>
    <dgm:pt modelId="{90A17119-F348-45D0-8FE5-3E4D5E2C0FBE}" type="pres">
      <dgm:prSet presAssocID="{48F4729D-A1B6-41BE-B9BE-BFA256D0BC2A}" presName="conn" presStyleLbl="parChTrans1D2" presStyleIdx="0" presStyleCnt="1"/>
      <dgm:spPr/>
      <dgm:t>
        <a:bodyPr/>
        <a:lstStyle/>
        <a:p>
          <a:endParaRPr lang="en-US"/>
        </a:p>
      </dgm:t>
    </dgm:pt>
    <dgm:pt modelId="{10406050-06BF-4900-A67D-804B05C9501E}" type="pres">
      <dgm:prSet presAssocID="{48F4729D-A1B6-41BE-B9BE-BFA256D0BC2A}" presName="extraNode" presStyleLbl="node1" presStyleIdx="0" presStyleCnt="3"/>
      <dgm:spPr/>
    </dgm:pt>
    <dgm:pt modelId="{FC898641-ACE1-41C3-9F09-461BCEC3E7B1}" type="pres">
      <dgm:prSet presAssocID="{48F4729D-A1B6-41BE-B9BE-BFA256D0BC2A}" presName="dstNode" presStyleLbl="node1" presStyleIdx="0" presStyleCnt="3"/>
      <dgm:spPr/>
    </dgm:pt>
    <dgm:pt modelId="{A86A99B4-8B60-44CA-B3EC-D98D1E852E0C}" type="pres">
      <dgm:prSet presAssocID="{79FFDA62-8F6F-46CD-A833-24024F2B8597}" presName="text_1" presStyleLbl="node1" presStyleIdx="0" presStyleCnt="3" custScaleY="126829">
        <dgm:presLayoutVars>
          <dgm:bulletEnabled val="1"/>
        </dgm:presLayoutVars>
      </dgm:prSet>
      <dgm:spPr/>
      <dgm:t>
        <a:bodyPr/>
        <a:lstStyle/>
        <a:p>
          <a:endParaRPr lang="en-US"/>
        </a:p>
      </dgm:t>
    </dgm:pt>
    <dgm:pt modelId="{7979DBA6-9316-4858-98BB-B9D730FA68FF}" type="pres">
      <dgm:prSet presAssocID="{79FFDA62-8F6F-46CD-A833-24024F2B8597}" presName="accent_1" presStyleCnt="0"/>
      <dgm:spPr/>
    </dgm:pt>
    <dgm:pt modelId="{F636FFAD-6B9B-4286-A98A-DF94EA56F470}" type="pres">
      <dgm:prSet presAssocID="{79FFDA62-8F6F-46CD-A833-24024F2B8597}" presName="accentRepeatNode" presStyleLbl="solidFgAcc1" presStyleIdx="0" presStyleCnt="3">
        <dgm:style>
          <a:lnRef idx="2">
            <a:schemeClr val="dk1"/>
          </a:lnRef>
          <a:fillRef idx="1">
            <a:schemeClr val="lt1"/>
          </a:fillRef>
          <a:effectRef idx="0">
            <a:schemeClr val="dk1"/>
          </a:effectRef>
          <a:fontRef idx="minor">
            <a:schemeClr val="dk1"/>
          </a:fontRef>
        </dgm:style>
      </dgm:prSet>
      <dgm:spPr>
        <a:solidFill>
          <a:srgbClr val="FFFF00"/>
        </a:solidFill>
      </dgm:spPr>
    </dgm:pt>
    <dgm:pt modelId="{FED5844E-AC44-4892-BC96-4A0995592693}" type="pres">
      <dgm:prSet presAssocID="{360D6CD7-993A-4795-A02E-66CF8C2CB9E8}" presName="text_2" presStyleLbl="node1" presStyleIdx="1" presStyleCnt="3" custScaleY="140651">
        <dgm:presLayoutVars>
          <dgm:bulletEnabled val="1"/>
        </dgm:presLayoutVars>
      </dgm:prSet>
      <dgm:spPr/>
      <dgm:t>
        <a:bodyPr/>
        <a:lstStyle/>
        <a:p>
          <a:endParaRPr lang="en-US"/>
        </a:p>
      </dgm:t>
    </dgm:pt>
    <dgm:pt modelId="{EF51F1A8-9F43-4340-97D1-FDD3A00E4E29}" type="pres">
      <dgm:prSet presAssocID="{360D6CD7-993A-4795-A02E-66CF8C2CB9E8}" presName="accent_2" presStyleCnt="0"/>
      <dgm:spPr/>
    </dgm:pt>
    <dgm:pt modelId="{5065A84F-6713-4ECE-9DBC-678A7D49B764}" type="pres">
      <dgm:prSet presAssocID="{360D6CD7-993A-4795-A02E-66CF8C2CB9E8}" presName="accentRepeatNode" presStyleLbl="solidFgAcc1" presStyleIdx="1" presStyleCnt="3" custScaleX="108062" custScaleY="108805"/>
      <dgm:spPr>
        <a:solidFill>
          <a:srgbClr val="00B0F0"/>
        </a:solidFill>
      </dgm:spPr>
    </dgm:pt>
    <dgm:pt modelId="{3186A170-A918-4105-B53A-6BA036EFF043}" type="pres">
      <dgm:prSet presAssocID="{9C055B22-7B72-40CA-BD8B-D457F1EC95A7}" presName="text_3" presStyleLbl="node1" presStyleIdx="2" presStyleCnt="3" custScaleY="126829">
        <dgm:presLayoutVars>
          <dgm:bulletEnabled val="1"/>
        </dgm:presLayoutVars>
      </dgm:prSet>
      <dgm:spPr/>
      <dgm:t>
        <a:bodyPr/>
        <a:lstStyle/>
        <a:p>
          <a:endParaRPr lang="en-US"/>
        </a:p>
      </dgm:t>
    </dgm:pt>
    <dgm:pt modelId="{01C3AE79-317C-4B0B-BA46-EE05E1053001}" type="pres">
      <dgm:prSet presAssocID="{9C055B22-7B72-40CA-BD8B-D457F1EC95A7}" presName="accent_3" presStyleCnt="0"/>
      <dgm:spPr/>
    </dgm:pt>
    <dgm:pt modelId="{ADBCA1F2-D59B-4340-B2D4-FE631FEB5E9B}" type="pres">
      <dgm:prSet presAssocID="{9C055B22-7B72-40CA-BD8B-D457F1EC95A7}" presName="accentRepeatNode" presStyleLbl="solidFgAcc1" presStyleIdx="2" presStyleCnt="3"/>
      <dgm:spPr>
        <a:solidFill>
          <a:srgbClr val="FF0000"/>
        </a:solidFill>
      </dgm:spPr>
    </dgm:pt>
  </dgm:ptLst>
  <dgm:cxnLst>
    <dgm:cxn modelId="{F07D4E1F-B2F7-4B30-B3D1-3EA45E2A73AD}" type="presOf" srcId="{48F4729D-A1B6-41BE-B9BE-BFA256D0BC2A}" destId="{D8E2DE6B-19AF-476C-9F95-42D2B4225B17}" srcOrd="0" destOrd="0" presId="urn:microsoft.com/office/officeart/2008/layout/VerticalCurvedList"/>
    <dgm:cxn modelId="{3FADB101-1DD5-43DC-897D-95C295767FA6}" srcId="{48F4729D-A1B6-41BE-B9BE-BFA256D0BC2A}" destId="{79FFDA62-8F6F-46CD-A833-24024F2B8597}" srcOrd="0" destOrd="0" parTransId="{30F5022D-3EE0-42EE-8980-83F42A2F683C}" sibTransId="{506F6ABA-8481-436D-8739-F9C1796F0170}"/>
    <dgm:cxn modelId="{4E2E38B9-A31B-4674-BAF7-868CF9C91F8C}" type="presOf" srcId="{360D6CD7-993A-4795-A02E-66CF8C2CB9E8}" destId="{FED5844E-AC44-4892-BC96-4A0995592693}" srcOrd="0" destOrd="0" presId="urn:microsoft.com/office/officeart/2008/layout/VerticalCurvedList"/>
    <dgm:cxn modelId="{F25214A4-3910-43DF-87E1-C75EFD9D6C10}" type="presOf" srcId="{506F6ABA-8481-436D-8739-F9C1796F0170}" destId="{90A17119-F348-45D0-8FE5-3E4D5E2C0FBE}" srcOrd="0" destOrd="0" presId="urn:microsoft.com/office/officeart/2008/layout/VerticalCurvedList"/>
    <dgm:cxn modelId="{53C12853-998D-4A94-834D-2EDB688A13BC}" srcId="{48F4729D-A1B6-41BE-B9BE-BFA256D0BC2A}" destId="{9C055B22-7B72-40CA-BD8B-D457F1EC95A7}" srcOrd="2" destOrd="0" parTransId="{1870C126-C916-4543-8164-1B0BCE75D577}" sibTransId="{E813255E-51F2-4613-AC91-60AE3AD6C038}"/>
    <dgm:cxn modelId="{606DB7FC-8E35-41F2-9AEF-98D444B61AAC}" srcId="{48F4729D-A1B6-41BE-B9BE-BFA256D0BC2A}" destId="{360D6CD7-993A-4795-A02E-66CF8C2CB9E8}" srcOrd="1" destOrd="0" parTransId="{10959632-1F24-45D2-BB96-F2A1811EE831}" sibTransId="{1F3EAF71-6F39-4EAC-B544-446AF84DDCB9}"/>
    <dgm:cxn modelId="{82FC4E01-0CA1-45E2-BACF-2735FEB05564}" type="presOf" srcId="{79FFDA62-8F6F-46CD-A833-24024F2B8597}" destId="{A86A99B4-8B60-44CA-B3EC-D98D1E852E0C}" srcOrd="0" destOrd="0" presId="urn:microsoft.com/office/officeart/2008/layout/VerticalCurvedList"/>
    <dgm:cxn modelId="{A2CBE9D9-3F72-4AEC-996A-48C8B46C4542}" type="presOf" srcId="{9C055B22-7B72-40CA-BD8B-D457F1EC95A7}" destId="{3186A170-A918-4105-B53A-6BA036EFF043}" srcOrd="0" destOrd="0" presId="urn:microsoft.com/office/officeart/2008/layout/VerticalCurvedList"/>
    <dgm:cxn modelId="{7059F9B0-9E6C-49A5-A840-792D9E1BA253}" type="presParOf" srcId="{D8E2DE6B-19AF-476C-9F95-42D2B4225B17}" destId="{45FA6F86-7AA1-4569-8DBB-2E28ABE28042}" srcOrd="0" destOrd="0" presId="urn:microsoft.com/office/officeart/2008/layout/VerticalCurvedList"/>
    <dgm:cxn modelId="{8BB40387-8AFB-42ED-B367-E07810C8422F}" type="presParOf" srcId="{45FA6F86-7AA1-4569-8DBB-2E28ABE28042}" destId="{5C8A45A7-AEEF-4AA1-BD31-B58E0544DC7D}" srcOrd="0" destOrd="0" presId="urn:microsoft.com/office/officeart/2008/layout/VerticalCurvedList"/>
    <dgm:cxn modelId="{7330C770-71D6-4223-93CD-0ABE6CDF3701}" type="presParOf" srcId="{5C8A45A7-AEEF-4AA1-BD31-B58E0544DC7D}" destId="{79D2D9A3-06BE-4BC7-AD90-24C2AC195EC6}" srcOrd="0" destOrd="0" presId="urn:microsoft.com/office/officeart/2008/layout/VerticalCurvedList"/>
    <dgm:cxn modelId="{E7B0D555-F3D3-4797-A0DF-F2DFF4B1209C}" type="presParOf" srcId="{5C8A45A7-AEEF-4AA1-BD31-B58E0544DC7D}" destId="{90A17119-F348-45D0-8FE5-3E4D5E2C0FBE}" srcOrd="1" destOrd="0" presId="urn:microsoft.com/office/officeart/2008/layout/VerticalCurvedList"/>
    <dgm:cxn modelId="{417AE78D-9214-4D4C-B823-2004069C54FF}" type="presParOf" srcId="{5C8A45A7-AEEF-4AA1-BD31-B58E0544DC7D}" destId="{10406050-06BF-4900-A67D-804B05C9501E}" srcOrd="2" destOrd="0" presId="urn:microsoft.com/office/officeart/2008/layout/VerticalCurvedList"/>
    <dgm:cxn modelId="{53765528-0C06-4E85-8C23-16E6C04C6DFB}" type="presParOf" srcId="{5C8A45A7-AEEF-4AA1-BD31-B58E0544DC7D}" destId="{FC898641-ACE1-41C3-9F09-461BCEC3E7B1}" srcOrd="3" destOrd="0" presId="urn:microsoft.com/office/officeart/2008/layout/VerticalCurvedList"/>
    <dgm:cxn modelId="{47EF6FD1-A25D-49DD-8E61-372CB1278790}" type="presParOf" srcId="{45FA6F86-7AA1-4569-8DBB-2E28ABE28042}" destId="{A86A99B4-8B60-44CA-B3EC-D98D1E852E0C}" srcOrd="1" destOrd="0" presId="urn:microsoft.com/office/officeart/2008/layout/VerticalCurvedList"/>
    <dgm:cxn modelId="{35D53AB1-1344-47A1-854A-DE58D75F33D7}" type="presParOf" srcId="{45FA6F86-7AA1-4569-8DBB-2E28ABE28042}" destId="{7979DBA6-9316-4858-98BB-B9D730FA68FF}" srcOrd="2" destOrd="0" presId="urn:microsoft.com/office/officeart/2008/layout/VerticalCurvedList"/>
    <dgm:cxn modelId="{371CB0AD-53A0-4CFB-93A6-69CFEEAECDCF}" type="presParOf" srcId="{7979DBA6-9316-4858-98BB-B9D730FA68FF}" destId="{F636FFAD-6B9B-4286-A98A-DF94EA56F470}" srcOrd="0" destOrd="0" presId="urn:microsoft.com/office/officeart/2008/layout/VerticalCurvedList"/>
    <dgm:cxn modelId="{63C9276C-E265-4D13-A581-FCD909CA34EE}" type="presParOf" srcId="{45FA6F86-7AA1-4569-8DBB-2E28ABE28042}" destId="{FED5844E-AC44-4892-BC96-4A0995592693}" srcOrd="3" destOrd="0" presId="urn:microsoft.com/office/officeart/2008/layout/VerticalCurvedList"/>
    <dgm:cxn modelId="{EC4C6FFC-C038-4707-B093-693F7CFCDF94}" type="presParOf" srcId="{45FA6F86-7AA1-4569-8DBB-2E28ABE28042}" destId="{EF51F1A8-9F43-4340-97D1-FDD3A00E4E29}" srcOrd="4" destOrd="0" presId="urn:microsoft.com/office/officeart/2008/layout/VerticalCurvedList"/>
    <dgm:cxn modelId="{C801F846-A987-48E2-A116-DEB3F0C0BC45}" type="presParOf" srcId="{EF51F1A8-9F43-4340-97D1-FDD3A00E4E29}" destId="{5065A84F-6713-4ECE-9DBC-678A7D49B764}" srcOrd="0" destOrd="0" presId="urn:microsoft.com/office/officeart/2008/layout/VerticalCurvedList"/>
    <dgm:cxn modelId="{E198EF48-6A27-4151-9EDB-DD0ABF0F37E5}" type="presParOf" srcId="{45FA6F86-7AA1-4569-8DBB-2E28ABE28042}" destId="{3186A170-A918-4105-B53A-6BA036EFF043}" srcOrd="5" destOrd="0" presId="urn:microsoft.com/office/officeart/2008/layout/VerticalCurvedList"/>
    <dgm:cxn modelId="{DEBB9C1C-0BE5-4A10-AB75-9140BBEFF8E8}" type="presParOf" srcId="{45FA6F86-7AA1-4569-8DBB-2E28ABE28042}" destId="{01C3AE79-317C-4B0B-BA46-EE05E1053001}" srcOrd="6" destOrd="0" presId="urn:microsoft.com/office/officeart/2008/layout/VerticalCurvedList"/>
    <dgm:cxn modelId="{57D199C4-EDEC-4DC4-863D-DA125D520EDF}" type="presParOf" srcId="{01C3AE79-317C-4B0B-BA46-EE05E1053001}" destId="{ADBCA1F2-D59B-4340-B2D4-FE631FEB5E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99E66-4CB8-4D65-B02A-5EFED1F0A662}"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F76A68BE-DAFE-4D97-9A41-C86B2F88121E}">
      <dgm:prSet phldrT="[Text]" custT="1"/>
      <dgm:spPr/>
      <dgm:t>
        <a:bodyPr/>
        <a:lstStyle/>
        <a:p>
          <a:r>
            <a:rPr lang="en-US" sz="3000">
              <a:latin typeface="Times New Roman" panose="02020603050405020304" pitchFamily="18" charset="0"/>
              <a:cs typeface="Times New Roman" panose="02020603050405020304" pitchFamily="18" charset="0"/>
            </a:rPr>
            <a:t>Tác động tích cực</a:t>
          </a:r>
          <a:endParaRPr lang="en-US" sz="3000"/>
        </a:p>
      </dgm:t>
    </dgm:pt>
    <dgm:pt modelId="{6D017D0B-A4E0-44FE-91F4-D7482419D392}" type="parTrans" cxnId="{2FFC6F1C-9EF4-49A9-B02F-4762EACAC5C9}">
      <dgm:prSet/>
      <dgm:spPr/>
      <dgm:t>
        <a:bodyPr/>
        <a:lstStyle/>
        <a:p>
          <a:endParaRPr lang="en-US"/>
        </a:p>
      </dgm:t>
    </dgm:pt>
    <dgm:pt modelId="{A3C50614-668A-4C9A-8C5E-DB259235B7C7}" type="sibTrans" cxnId="{2FFC6F1C-9EF4-49A9-B02F-4762EACAC5C9}">
      <dgm:prSet/>
      <dgm:spPr/>
      <dgm:t>
        <a:bodyPr/>
        <a:lstStyle/>
        <a:p>
          <a:endParaRPr lang="en-US"/>
        </a:p>
      </dgm:t>
    </dgm:pt>
    <dgm:pt modelId="{96A0F36D-8E83-4BC7-B582-C0BF067723EF}">
      <dgm:prSet phldrT="[Text]" custT="1"/>
      <dgm:spPr/>
      <dgm:t>
        <a:bodyPr/>
        <a:lstStyle/>
        <a:p>
          <a:pPr algn="just"/>
          <a:r>
            <a:rPr lang="en-US" sz="2200" i="1">
              <a:latin typeface="Times New Roman" panose="02020603050405020304" pitchFamily="18" charset="0"/>
              <a:cs typeface="Times New Roman" panose="02020603050405020304" pitchFamily="18" charset="0"/>
            </a:rPr>
            <a:t>(1) Giảm thời gian hành chính và tăng hiệu quả cho người sử dụng đất:</a:t>
          </a:r>
          <a:r>
            <a:rPr lang="en-US" sz="2200" b="1" i="1">
              <a:latin typeface="Times New Roman" panose="02020603050405020304" pitchFamily="18" charset="0"/>
              <a:cs typeface="Times New Roman" panose="02020603050405020304" pitchFamily="18" charset="0"/>
            </a:rPr>
            <a:t> </a:t>
          </a:r>
          <a:r>
            <a:rPr lang="en-US" sz="2200" i="1">
              <a:latin typeface="Times New Roman" panose="02020603050405020304" pitchFamily="18" charset="0"/>
              <a:cs typeface="Times New Roman" panose="02020603050405020304" pitchFamily="18" charset="0"/>
            </a:rPr>
            <a:t>Việc thực hiện các thủ tục hành chính trên môi trường mạng internet sẽ tăng cường tính minh bạch về thông tin trong việc kê khai, thực hiện các thủ tục của người dân, tiết kiệm thời gian và tính hiệu quả trong việc tiếp cận với các cơ quan và công chức nhà nước,</a:t>
          </a:r>
          <a:endParaRPr lang="en-US" sz="2200">
            <a:latin typeface="Times New Roman" panose="02020603050405020304" pitchFamily="18" charset="0"/>
            <a:cs typeface="Times New Roman" panose="02020603050405020304" pitchFamily="18" charset="0"/>
          </a:endParaRPr>
        </a:p>
      </dgm:t>
    </dgm:pt>
    <dgm:pt modelId="{B0B90BBF-5DEE-4ABE-9884-776D0723D6B3}" type="parTrans" cxnId="{B2757651-71E8-483B-A4A5-F40C851E52FF}">
      <dgm:prSet/>
      <dgm:spPr/>
      <dgm:t>
        <a:bodyPr/>
        <a:lstStyle/>
        <a:p>
          <a:endParaRPr lang="en-US"/>
        </a:p>
      </dgm:t>
    </dgm:pt>
    <dgm:pt modelId="{BD386216-5BD9-4AD0-8F00-AAF0EA017A36}" type="sibTrans" cxnId="{B2757651-71E8-483B-A4A5-F40C851E52FF}">
      <dgm:prSet/>
      <dgm:spPr/>
      <dgm:t>
        <a:bodyPr/>
        <a:lstStyle/>
        <a:p>
          <a:endParaRPr lang="en-US"/>
        </a:p>
      </dgm:t>
    </dgm:pt>
    <dgm:pt modelId="{0FC01460-BB16-4C0A-8795-CF08330AA31D}">
      <dgm:prSet phldrT="[Text]" custT="1"/>
      <dgm:spPr/>
      <dgm:t>
        <a:bodyPr/>
        <a:lstStyle/>
        <a:p>
          <a:pPr algn="just"/>
          <a:r>
            <a:rPr lang="en-US" sz="2200" i="1">
              <a:latin typeface="Times New Roman" panose="02020603050405020304" pitchFamily="18" charset="0"/>
              <a:cs typeface="Times New Roman" panose="02020603050405020304" pitchFamily="18" charset="0"/>
            </a:rPr>
            <a:t>(2) Cải thiện môi trường kinh doanh: Với sự minh bạch về thông tin đất đai và việc tra cứu thông tin một cách thuận tiện, nhà đầu tư có thể thu được các thông tin mà họ cần để phục vụ cho lô đất mà họ nhắm tới (tình trạng của lô đất, yêu cầu và các thủ tục của hợp đồng mà không cần phải đến vị trí lô đất).</a:t>
          </a:r>
          <a:endParaRPr lang="en-US" sz="2200">
            <a:latin typeface="Times New Roman" panose="02020603050405020304" pitchFamily="18" charset="0"/>
            <a:cs typeface="Times New Roman" panose="02020603050405020304" pitchFamily="18" charset="0"/>
          </a:endParaRPr>
        </a:p>
      </dgm:t>
    </dgm:pt>
    <dgm:pt modelId="{8A0525BC-602D-491B-B769-9A58B291CD85}" type="parTrans" cxnId="{E0AF9EDE-D092-48ED-AA44-A4F835C5E109}">
      <dgm:prSet/>
      <dgm:spPr/>
      <dgm:t>
        <a:bodyPr/>
        <a:lstStyle/>
        <a:p>
          <a:endParaRPr lang="en-US"/>
        </a:p>
      </dgm:t>
    </dgm:pt>
    <dgm:pt modelId="{1439430F-AE7B-454E-AE5C-865F9E49FB00}" type="sibTrans" cxnId="{E0AF9EDE-D092-48ED-AA44-A4F835C5E109}">
      <dgm:prSet/>
      <dgm:spPr/>
      <dgm:t>
        <a:bodyPr/>
        <a:lstStyle/>
        <a:p>
          <a:endParaRPr lang="en-US"/>
        </a:p>
      </dgm:t>
    </dgm:pt>
    <dgm:pt modelId="{EE405547-E0EE-4597-820C-67524826DC6C}">
      <dgm:prSet phldrT="[Text]" custT="1"/>
      <dgm:spPr/>
      <dgm:t>
        <a:bodyPr/>
        <a:lstStyle/>
        <a:p>
          <a:pPr algn="just"/>
          <a:r>
            <a:rPr lang="en-US" sz="2200" i="1">
              <a:latin typeface="Times New Roman" panose="02020603050405020304" pitchFamily="18" charset="0"/>
              <a:cs typeface="Times New Roman" panose="02020603050405020304" pitchFamily="18" charset="0"/>
            </a:rPr>
            <a:t>(3)  Cải thiện thủ tục hành chính cho các dịch vụ công cộng và người sử dụng đất hộ gia đình: Dựa vào việc chia sẻ về thông tin đất đai giữa các dịch vụ công liên quan, như phòng công chứng, cơ quan thực thi pháp luật và cơ quan thuế </a:t>
          </a:r>
          <a:endParaRPr lang="en-US" sz="2200">
            <a:latin typeface="Times New Roman" panose="02020603050405020304" pitchFamily="18" charset="0"/>
            <a:cs typeface="Times New Roman" panose="02020603050405020304" pitchFamily="18" charset="0"/>
          </a:endParaRPr>
        </a:p>
      </dgm:t>
    </dgm:pt>
    <dgm:pt modelId="{FA5D54B5-5244-4350-9685-7E9B4471DCDA}" type="parTrans" cxnId="{E5C019A1-485E-46AF-9E24-4BF64D9411DA}">
      <dgm:prSet/>
      <dgm:spPr/>
      <dgm:t>
        <a:bodyPr/>
        <a:lstStyle/>
        <a:p>
          <a:endParaRPr lang="en-US"/>
        </a:p>
      </dgm:t>
    </dgm:pt>
    <dgm:pt modelId="{AD505F3C-D748-4DF0-BDE1-2BB107607785}" type="sibTrans" cxnId="{E5C019A1-485E-46AF-9E24-4BF64D9411DA}">
      <dgm:prSet/>
      <dgm:spPr/>
      <dgm:t>
        <a:bodyPr/>
        <a:lstStyle/>
        <a:p>
          <a:endParaRPr lang="en-US"/>
        </a:p>
      </dgm:t>
    </dgm:pt>
    <dgm:pt modelId="{D8A4C46B-9FB0-4E4D-8BA7-8986E7C8BC91}" type="pres">
      <dgm:prSet presAssocID="{5A399E66-4CB8-4D65-B02A-5EFED1F0A662}" presName="composite" presStyleCnt="0">
        <dgm:presLayoutVars>
          <dgm:chMax val="1"/>
          <dgm:dir/>
          <dgm:resizeHandles val="exact"/>
        </dgm:presLayoutVars>
      </dgm:prSet>
      <dgm:spPr/>
      <dgm:t>
        <a:bodyPr/>
        <a:lstStyle/>
        <a:p>
          <a:endParaRPr lang="en-US"/>
        </a:p>
      </dgm:t>
    </dgm:pt>
    <dgm:pt modelId="{8518C879-DF5E-4B8E-B840-06C8B6CA241D}" type="pres">
      <dgm:prSet presAssocID="{F76A68BE-DAFE-4D97-9A41-C86B2F88121E}" presName="roof" presStyleLbl="dkBgShp" presStyleIdx="0" presStyleCnt="2" custScaleY="45246" custLinFactNeighborX="-321" custLinFactNeighborY="-13173"/>
      <dgm:spPr/>
      <dgm:t>
        <a:bodyPr/>
        <a:lstStyle/>
        <a:p>
          <a:endParaRPr lang="en-US"/>
        </a:p>
      </dgm:t>
    </dgm:pt>
    <dgm:pt modelId="{A49274CC-7318-48DA-810F-B1CEF9A3B44F}" type="pres">
      <dgm:prSet presAssocID="{F76A68BE-DAFE-4D97-9A41-C86B2F88121E}" presName="pillars" presStyleCnt="0"/>
      <dgm:spPr/>
    </dgm:pt>
    <dgm:pt modelId="{FE0D270A-7A38-4AD9-BB9A-78C82E4DCF0B}" type="pres">
      <dgm:prSet presAssocID="{F76A68BE-DAFE-4D97-9A41-C86B2F88121E}" presName="pillar1" presStyleLbl="node1" presStyleIdx="0" presStyleCnt="3" custScaleY="118383" custLinFactNeighborX="241" custLinFactNeighborY="-9818">
        <dgm:presLayoutVars>
          <dgm:bulletEnabled val="1"/>
        </dgm:presLayoutVars>
      </dgm:prSet>
      <dgm:spPr/>
      <dgm:t>
        <a:bodyPr/>
        <a:lstStyle/>
        <a:p>
          <a:endParaRPr lang="en-US"/>
        </a:p>
      </dgm:t>
    </dgm:pt>
    <dgm:pt modelId="{8D3012EE-8787-4E83-9658-10A059F50882}" type="pres">
      <dgm:prSet presAssocID="{0FC01460-BB16-4C0A-8795-CF08330AA31D}" presName="pillarX" presStyleLbl="node1" presStyleIdx="1" presStyleCnt="3" custScaleY="117804" custLinFactNeighborX="482" custLinFactNeighborY="-10091">
        <dgm:presLayoutVars>
          <dgm:bulletEnabled val="1"/>
        </dgm:presLayoutVars>
      </dgm:prSet>
      <dgm:spPr/>
      <dgm:t>
        <a:bodyPr/>
        <a:lstStyle/>
        <a:p>
          <a:endParaRPr lang="en-US"/>
        </a:p>
      </dgm:t>
    </dgm:pt>
    <dgm:pt modelId="{288BA6E6-1008-4609-8301-F4F7D41026C4}" type="pres">
      <dgm:prSet presAssocID="{EE405547-E0EE-4597-820C-67524826DC6C}" presName="pillarX" presStyleLbl="node1" presStyleIdx="2" presStyleCnt="3" custScaleY="117837" custLinFactNeighborX="241" custLinFactNeighborY="-9546">
        <dgm:presLayoutVars>
          <dgm:bulletEnabled val="1"/>
        </dgm:presLayoutVars>
      </dgm:prSet>
      <dgm:spPr/>
      <dgm:t>
        <a:bodyPr/>
        <a:lstStyle/>
        <a:p>
          <a:endParaRPr lang="en-US"/>
        </a:p>
      </dgm:t>
    </dgm:pt>
    <dgm:pt modelId="{1EA95507-7DC5-4A52-ABAB-21D60C926481}" type="pres">
      <dgm:prSet presAssocID="{F76A68BE-DAFE-4D97-9A41-C86B2F88121E}" presName="base" presStyleLbl="dkBgShp" presStyleIdx="1" presStyleCnt="2" custScaleY="141039"/>
      <dgm:spPr/>
    </dgm:pt>
  </dgm:ptLst>
  <dgm:cxnLst>
    <dgm:cxn modelId="{B2757651-71E8-483B-A4A5-F40C851E52FF}" srcId="{F76A68BE-DAFE-4D97-9A41-C86B2F88121E}" destId="{96A0F36D-8E83-4BC7-B582-C0BF067723EF}" srcOrd="0" destOrd="0" parTransId="{B0B90BBF-5DEE-4ABE-9884-776D0723D6B3}" sibTransId="{BD386216-5BD9-4AD0-8F00-AAF0EA017A36}"/>
    <dgm:cxn modelId="{DBAA5F71-363E-450B-AD80-7C412B4FB742}" type="presOf" srcId="{5A399E66-4CB8-4D65-B02A-5EFED1F0A662}" destId="{D8A4C46B-9FB0-4E4D-8BA7-8986E7C8BC91}" srcOrd="0" destOrd="0" presId="urn:microsoft.com/office/officeart/2005/8/layout/hList3"/>
    <dgm:cxn modelId="{28562C00-5498-49BB-B972-12D93251A37E}" type="presOf" srcId="{0FC01460-BB16-4C0A-8795-CF08330AA31D}" destId="{8D3012EE-8787-4E83-9658-10A059F50882}" srcOrd="0" destOrd="0" presId="urn:microsoft.com/office/officeart/2005/8/layout/hList3"/>
    <dgm:cxn modelId="{2FFC6F1C-9EF4-49A9-B02F-4762EACAC5C9}" srcId="{5A399E66-4CB8-4D65-B02A-5EFED1F0A662}" destId="{F76A68BE-DAFE-4D97-9A41-C86B2F88121E}" srcOrd="0" destOrd="0" parTransId="{6D017D0B-A4E0-44FE-91F4-D7482419D392}" sibTransId="{A3C50614-668A-4C9A-8C5E-DB259235B7C7}"/>
    <dgm:cxn modelId="{E5C019A1-485E-46AF-9E24-4BF64D9411DA}" srcId="{F76A68BE-DAFE-4D97-9A41-C86B2F88121E}" destId="{EE405547-E0EE-4597-820C-67524826DC6C}" srcOrd="2" destOrd="0" parTransId="{FA5D54B5-5244-4350-9685-7E9B4471DCDA}" sibTransId="{AD505F3C-D748-4DF0-BDE1-2BB107607785}"/>
    <dgm:cxn modelId="{E0AF9EDE-D092-48ED-AA44-A4F835C5E109}" srcId="{F76A68BE-DAFE-4D97-9A41-C86B2F88121E}" destId="{0FC01460-BB16-4C0A-8795-CF08330AA31D}" srcOrd="1" destOrd="0" parTransId="{8A0525BC-602D-491B-B769-9A58B291CD85}" sibTransId="{1439430F-AE7B-454E-AE5C-865F9E49FB00}"/>
    <dgm:cxn modelId="{C9D9B5D6-AE04-49E1-AF72-E9493AF6939D}" type="presOf" srcId="{EE405547-E0EE-4597-820C-67524826DC6C}" destId="{288BA6E6-1008-4609-8301-F4F7D41026C4}" srcOrd="0" destOrd="0" presId="urn:microsoft.com/office/officeart/2005/8/layout/hList3"/>
    <dgm:cxn modelId="{1EEABB15-40D3-4FAB-8BC4-AC6342EC137C}" type="presOf" srcId="{F76A68BE-DAFE-4D97-9A41-C86B2F88121E}" destId="{8518C879-DF5E-4B8E-B840-06C8B6CA241D}" srcOrd="0" destOrd="0" presId="urn:microsoft.com/office/officeart/2005/8/layout/hList3"/>
    <dgm:cxn modelId="{40C742FB-C5F4-442F-A08D-B495C51E43F0}" type="presOf" srcId="{96A0F36D-8E83-4BC7-B582-C0BF067723EF}" destId="{FE0D270A-7A38-4AD9-BB9A-78C82E4DCF0B}" srcOrd="0" destOrd="0" presId="urn:microsoft.com/office/officeart/2005/8/layout/hList3"/>
    <dgm:cxn modelId="{A56A5796-3771-48A8-9755-B7488E524A74}" type="presParOf" srcId="{D8A4C46B-9FB0-4E4D-8BA7-8986E7C8BC91}" destId="{8518C879-DF5E-4B8E-B840-06C8B6CA241D}" srcOrd="0" destOrd="0" presId="urn:microsoft.com/office/officeart/2005/8/layout/hList3"/>
    <dgm:cxn modelId="{8A47AF90-D170-4753-A6E7-F132F5997477}" type="presParOf" srcId="{D8A4C46B-9FB0-4E4D-8BA7-8986E7C8BC91}" destId="{A49274CC-7318-48DA-810F-B1CEF9A3B44F}" srcOrd="1" destOrd="0" presId="urn:microsoft.com/office/officeart/2005/8/layout/hList3"/>
    <dgm:cxn modelId="{D77F7451-0948-47B3-8192-5AB70BCA8F04}" type="presParOf" srcId="{A49274CC-7318-48DA-810F-B1CEF9A3B44F}" destId="{FE0D270A-7A38-4AD9-BB9A-78C82E4DCF0B}" srcOrd="0" destOrd="0" presId="urn:microsoft.com/office/officeart/2005/8/layout/hList3"/>
    <dgm:cxn modelId="{F4F1CFAD-CF68-4D31-A2AC-D2C3EE3BD02C}" type="presParOf" srcId="{A49274CC-7318-48DA-810F-B1CEF9A3B44F}" destId="{8D3012EE-8787-4E83-9658-10A059F50882}" srcOrd="1" destOrd="0" presId="urn:microsoft.com/office/officeart/2005/8/layout/hList3"/>
    <dgm:cxn modelId="{B031738B-4C58-458B-85DC-C386D4FFC7FB}" type="presParOf" srcId="{A49274CC-7318-48DA-810F-B1CEF9A3B44F}" destId="{288BA6E6-1008-4609-8301-F4F7D41026C4}" srcOrd="2" destOrd="0" presId="urn:microsoft.com/office/officeart/2005/8/layout/hList3"/>
    <dgm:cxn modelId="{731E0524-6563-4523-B1B0-0A27897F958F}" type="presParOf" srcId="{D8A4C46B-9FB0-4E4D-8BA7-8986E7C8BC91}" destId="{1EA95507-7DC5-4A52-ABAB-21D60C92648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399E66-4CB8-4D65-B02A-5EFED1F0A662}"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n-US"/>
        </a:p>
      </dgm:t>
    </dgm:pt>
    <dgm:pt modelId="{F76A68BE-DAFE-4D97-9A41-C86B2F88121E}">
      <dgm:prSet phldrT="[Text]" custT="1"/>
      <dgm:spPr/>
      <dgm:t>
        <a:bodyPr/>
        <a:lstStyle/>
        <a:p>
          <a:r>
            <a:rPr lang="en-US" sz="3000">
              <a:latin typeface="Times New Roman" panose="02020603050405020304" pitchFamily="18" charset="0"/>
              <a:cs typeface="Times New Roman" panose="02020603050405020304" pitchFamily="18" charset="0"/>
            </a:rPr>
            <a:t>Tác động tiêu cực</a:t>
          </a:r>
          <a:endParaRPr lang="en-US" sz="3000"/>
        </a:p>
      </dgm:t>
    </dgm:pt>
    <dgm:pt modelId="{6D017D0B-A4E0-44FE-91F4-D7482419D392}" type="parTrans" cxnId="{2FFC6F1C-9EF4-49A9-B02F-4762EACAC5C9}">
      <dgm:prSet/>
      <dgm:spPr/>
      <dgm:t>
        <a:bodyPr/>
        <a:lstStyle/>
        <a:p>
          <a:endParaRPr lang="en-US"/>
        </a:p>
      </dgm:t>
    </dgm:pt>
    <dgm:pt modelId="{A3C50614-668A-4C9A-8C5E-DB259235B7C7}" type="sibTrans" cxnId="{2FFC6F1C-9EF4-49A9-B02F-4762EACAC5C9}">
      <dgm:prSet/>
      <dgm:spPr/>
      <dgm:t>
        <a:bodyPr/>
        <a:lstStyle/>
        <a:p>
          <a:endParaRPr lang="en-US"/>
        </a:p>
      </dgm:t>
    </dgm:pt>
    <dgm:pt modelId="{EE405547-E0EE-4597-820C-67524826DC6C}">
      <dgm:prSet phldrT="[Text]" custT="1"/>
      <dgm:spPr/>
      <dgm:t>
        <a:bodyPr/>
        <a:lstStyle/>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Dự án sẽ đặt trọng tâm vào việc cải thiện khung pháp lý, xây dựng và điều hành MPLIS trên cơ sở dữ liệu về đất đai hiện có để quản lý đất tốt hơn và phát triển kinh tế - xã hội. Dự án không đề xuất xây dựng bất kỳ công trình dân dụng nào, do đó sẽ không có thu hồi đất. Sẽ không có bất kì tác động nào gây ra hạn chế cho việc khai thác các tài nguyên thiên nhiên và ngược lại, do đó, tác động tiêu cực khi triển khai dự án hầu như không có. </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Tuy nhiên, sẽ phát sinh các vấn đề thực tiễn cần giải quyết khi các thông tin liên quan đến người sử dụng đất rõ ràng, cụ thể và minh bạch hơn như: </a:t>
          </a:r>
          <a:r>
            <a:rPr lang="en-US" sz="2400">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ranh chấp đất đai</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quyền và lợi ích hợp pháp của từng chủ thể sử dụng đất khi có sự so sánh… Việc giải quyết những tác động tiêu cực sẽ được thể hiện trong các hoạt động cụ thể để đảm bảo việc tổ chức</a:t>
          </a:r>
          <a:r>
            <a:rPr lang="en-US" sz="2400">
              <a:latin typeface="Times New Roman" panose="02020603050405020304" pitchFamily="18" charset="0"/>
              <a:cs typeface="Times New Roman" panose="02020603050405020304" pitchFamily="18" charset="0"/>
            </a:rPr>
            <a:t> triển khai Dự án được thuận tiện.</a:t>
          </a:r>
        </a:p>
      </dgm:t>
    </dgm:pt>
    <dgm:pt modelId="{FA5D54B5-5244-4350-9685-7E9B4471DCDA}" type="parTrans" cxnId="{E5C019A1-485E-46AF-9E24-4BF64D9411DA}">
      <dgm:prSet/>
      <dgm:spPr/>
      <dgm:t>
        <a:bodyPr/>
        <a:lstStyle/>
        <a:p>
          <a:endParaRPr lang="en-US"/>
        </a:p>
      </dgm:t>
    </dgm:pt>
    <dgm:pt modelId="{AD505F3C-D748-4DF0-BDE1-2BB107607785}" type="sibTrans" cxnId="{E5C019A1-485E-46AF-9E24-4BF64D9411DA}">
      <dgm:prSet/>
      <dgm:spPr/>
      <dgm:t>
        <a:bodyPr/>
        <a:lstStyle/>
        <a:p>
          <a:endParaRPr lang="en-US"/>
        </a:p>
      </dgm:t>
    </dgm:pt>
    <dgm:pt modelId="{D8A4C46B-9FB0-4E4D-8BA7-8986E7C8BC91}" type="pres">
      <dgm:prSet presAssocID="{5A399E66-4CB8-4D65-B02A-5EFED1F0A662}" presName="composite" presStyleCnt="0">
        <dgm:presLayoutVars>
          <dgm:chMax val="1"/>
          <dgm:dir/>
          <dgm:resizeHandles val="exact"/>
        </dgm:presLayoutVars>
      </dgm:prSet>
      <dgm:spPr/>
      <dgm:t>
        <a:bodyPr/>
        <a:lstStyle/>
        <a:p>
          <a:endParaRPr lang="en-US"/>
        </a:p>
      </dgm:t>
    </dgm:pt>
    <dgm:pt modelId="{8518C879-DF5E-4B8E-B840-06C8B6CA241D}" type="pres">
      <dgm:prSet presAssocID="{F76A68BE-DAFE-4D97-9A41-C86B2F88121E}" presName="roof" presStyleLbl="dkBgShp" presStyleIdx="0" presStyleCnt="2" custScaleY="45246" custLinFactNeighborX="-321" custLinFactNeighborY="-13173"/>
      <dgm:spPr/>
      <dgm:t>
        <a:bodyPr/>
        <a:lstStyle/>
        <a:p>
          <a:endParaRPr lang="en-US"/>
        </a:p>
      </dgm:t>
    </dgm:pt>
    <dgm:pt modelId="{A49274CC-7318-48DA-810F-B1CEF9A3B44F}" type="pres">
      <dgm:prSet presAssocID="{F76A68BE-DAFE-4D97-9A41-C86B2F88121E}" presName="pillars" presStyleCnt="0"/>
      <dgm:spPr/>
    </dgm:pt>
    <dgm:pt modelId="{FE0D270A-7A38-4AD9-BB9A-78C82E4DCF0B}" type="pres">
      <dgm:prSet presAssocID="{F76A68BE-DAFE-4D97-9A41-C86B2F88121E}" presName="pillar1" presStyleLbl="node1" presStyleIdx="0" presStyleCnt="1" custScaleY="118383" custLinFactNeighborX="241" custLinFactNeighborY="-9818">
        <dgm:presLayoutVars>
          <dgm:bulletEnabled val="1"/>
        </dgm:presLayoutVars>
      </dgm:prSet>
      <dgm:spPr/>
      <dgm:t>
        <a:bodyPr/>
        <a:lstStyle/>
        <a:p>
          <a:endParaRPr lang="en-US"/>
        </a:p>
      </dgm:t>
    </dgm:pt>
    <dgm:pt modelId="{1EA95507-7DC5-4A52-ABAB-21D60C926481}" type="pres">
      <dgm:prSet presAssocID="{F76A68BE-DAFE-4D97-9A41-C86B2F88121E}" presName="base" presStyleLbl="dkBgShp" presStyleIdx="1" presStyleCnt="2" custScaleY="141039"/>
      <dgm:spPr/>
    </dgm:pt>
  </dgm:ptLst>
  <dgm:cxnLst>
    <dgm:cxn modelId="{2FFC6F1C-9EF4-49A9-B02F-4762EACAC5C9}" srcId="{5A399E66-4CB8-4D65-B02A-5EFED1F0A662}" destId="{F76A68BE-DAFE-4D97-9A41-C86B2F88121E}" srcOrd="0" destOrd="0" parTransId="{6D017D0B-A4E0-44FE-91F4-D7482419D392}" sibTransId="{A3C50614-668A-4C9A-8C5E-DB259235B7C7}"/>
    <dgm:cxn modelId="{84E74E0F-F491-4CE1-A250-900497241DCD}" type="presOf" srcId="{F76A68BE-DAFE-4D97-9A41-C86B2F88121E}" destId="{8518C879-DF5E-4B8E-B840-06C8B6CA241D}" srcOrd="0" destOrd="0" presId="urn:microsoft.com/office/officeart/2005/8/layout/hList3"/>
    <dgm:cxn modelId="{63CB4E07-0252-4B29-BEE7-E2F69EC578C3}" type="presOf" srcId="{EE405547-E0EE-4597-820C-67524826DC6C}" destId="{FE0D270A-7A38-4AD9-BB9A-78C82E4DCF0B}" srcOrd="0" destOrd="0" presId="urn:microsoft.com/office/officeart/2005/8/layout/hList3"/>
    <dgm:cxn modelId="{C086CF21-0184-4042-8940-3046B1BB28B0}" type="presOf" srcId="{5A399E66-4CB8-4D65-B02A-5EFED1F0A662}" destId="{D8A4C46B-9FB0-4E4D-8BA7-8986E7C8BC91}" srcOrd="0" destOrd="0" presId="urn:microsoft.com/office/officeart/2005/8/layout/hList3"/>
    <dgm:cxn modelId="{E5C019A1-485E-46AF-9E24-4BF64D9411DA}" srcId="{F76A68BE-DAFE-4D97-9A41-C86B2F88121E}" destId="{EE405547-E0EE-4597-820C-67524826DC6C}" srcOrd="0" destOrd="0" parTransId="{FA5D54B5-5244-4350-9685-7E9B4471DCDA}" sibTransId="{AD505F3C-D748-4DF0-BDE1-2BB107607785}"/>
    <dgm:cxn modelId="{3165E1F0-3621-4565-B9ED-311D91AC9A62}" type="presParOf" srcId="{D8A4C46B-9FB0-4E4D-8BA7-8986E7C8BC91}" destId="{8518C879-DF5E-4B8E-B840-06C8B6CA241D}" srcOrd="0" destOrd="0" presId="urn:microsoft.com/office/officeart/2005/8/layout/hList3"/>
    <dgm:cxn modelId="{3B40F333-6446-4C11-B172-D5C461D2731B}" type="presParOf" srcId="{D8A4C46B-9FB0-4E4D-8BA7-8986E7C8BC91}" destId="{A49274CC-7318-48DA-810F-B1CEF9A3B44F}" srcOrd="1" destOrd="0" presId="urn:microsoft.com/office/officeart/2005/8/layout/hList3"/>
    <dgm:cxn modelId="{4E6C89CC-0B4E-4BCB-9B95-3049972F5467}" type="presParOf" srcId="{A49274CC-7318-48DA-810F-B1CEF9A3B44F}" destId="{FE0D270A-7A38-4AD9-BB9A-78C82E4DCF0B}" srcOrd="0" destOrd="0" presId="urn:microsoft.com/office/officeart/2005/8/layout/hList3"/>
    <dgm:cxn modelId="{5B3A5347-8D52-4706-96B3-B63D060E8E63}" type="presParOf" srcId="{D8A4C46B-9FB0-4E4D-8BA7-8986E7C8BC91}" destId="{1EA95507-7DC5-4A52-ABAB-21D60C92648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9BD4-E485-422D-A5FC-02B0F07974DA}">
      <dsp:nvSpPr>
        <dsp:cNvPr id="0" name=""/>
        <dsp:cNvSpPr/>
      </dsp:nvSpPr>
      <dsp:spPr>
        <a:xfrm>
          <a:off x="0" y="2593"/>
          <a:ext cx="112337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A706D-8D65-49C1-9420-676655BE4011}">
      <dsp:nvSpPr>
        <dsp:cNvPr id="0" name=""/>
        <dsp:cNvSpPr/>
      </dsp:nvSpPr>
      <dsp:spPr>
        <a:xfrm>
          <a:off x="0" y="2593"/>
          <a:ext cx="2246743" cy="530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2. Yêu cầu</a:t>
          </a:r>
        </a:p>
        <a:p>
          <a:pPr lvl="0" algn="just" defTabSz="1244600">
            <a:lnSpc>
              <a:spcPct val="90000"/>
            </a:lnSpc>
            <a:spcBef>
              <a:spcPct val="0"/>
            </a:spcBef>
            <a:spcAft>
              <a:spcPct val="35000"/>
            </a:spcAft>
          </a:pPr>
          <a:r>
            <a:rPr lang="en-US" sz="2000" b="0" kern="1200">
              <a:latin typeface="Times New Roman" panose="02020603050405020304" pitchFamily="18" charset="0"/>
              <a:cs typeface="Times New Roman" panose="02020603050405020304" pitchFamily="18" charset="0"/>
            </a:rPr>
            <a:t>Kết thúc khóa tập huấn các các đối tượng là Trưởng thôn, bản, già làng, người có uy tín và cộng đồng người dân tộc thiểu số… </a:t>
          </a:r>
        </a:p>
        <a:p>
          <a:pPr lvl="0" algn="just" defTabSz="1244600">
            <a:lnSpc>
              <a:spcPct val="90000"/>
            </a:lnSpc>
            <a:spcBef>
              <a:spcPct val="0"/>
            </a:spcBef>
            <a:spcAft>
              <a:spcPct val="35000"/>
            </a:spcAft>
          </a:pPr>
          <a:r>
            <a:rPr lang="en-US" sz="2000" b="0" kern="1200">
              <a:latin typeface="Times New Roman" panose="02020603050405020304" pitchFamily="18" charset="0"/>
              <a:cs typeface="Times New Roman" panose="02020603050405020304" pitchFamily="18" charset="0"/>
            </a:rPr>
            <a:t>Cần đạt được các kết quả như sau:</a:t>
          </a:r>
        </a:p>
      </dsp:txBody>
      <dsp:txXfrm>
        <a:off x="0" y="2593"/>
        <a:ext cx="2246743" cy="5306644"/>
      </dsp:txXfrm>
    </dsp:sp>
    <dsp:sp modelId="{7F423A19-4135-4819-8F78-BD2D38F028E9}">
      <dsp:nvSpPr>
        <dsp:cNvPr id="0" name=""/>
        <dsp:cNvSpPr/>
      </dsp:nvSpPr>
      <dsp:spPr>
        <a:xfrm>
          <a:off x="2415249" y="52602"/>
          <a:ext cx="8818467" cy="10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 Tài liệu nâng cao nhận thức cộng đồng cho Trưởng thôn, bản, già làng, người có uy tín và cộng đồng người dân tộc thiểu số.</a:t>
          </a:r>
        </a:p>
      </dsp:txBody>
      <dsp:txXfrm>
        <a:off x="2415249" y="52602"/>
        <a:ext cx="8818467" cy="1000178"/>
      </dsp:txXfrm>
    </dsp:sp>
    <dsp:sp modelId="{6551EC10-5E76-4265-9AC0-7264E0AFA612}">
      <dsp:nvSpPr>
        <dsp:cNvPr id="0" name=""/>
        <dsp:cNvSpPr/>
      </dsp:nvSpPr>
      <dsp:spPr>
        <a:xfrm>
          <a:off x="2246743" y="1052780"/>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42152-3136-4DBC-A58F-3B5034EFBDF7}">
      <dsp:nvSpPr>
        <dsp:cNvPr id="0" name=""/>
        <dsp:cNvSpPr/>
      </dsp:nvSpPr>
      <dsp:spPr>
        <a:xfrm>
          <a:off x="2415249" y="1102789"/>
          <a:ext cx="8818467" cy="10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 Biên bản làm việc của các khóa đào tạo, các cuộc hội nghị hội thảo với cộng đồng người Dân tộc thiểu sổ nằm trong phạm vi thực hiện.</a:t>
          </a:r>
        </a:p>
      </dsp:txBody>
      <dsp:txXfrm>
        <a:off x="2415249" y="1102789"/>
        <a:ext cx="8818467" cy="1000178"/>
      </dsp:txXfrm>
    </dsp:sp>
    <dsp:sp modelId="{4F1F56E1-D72D-4DE1-9DA8-3C48C11484BC}">
      <dsp:nvSpPr>
        <dsp:cNvPr id="0" name=""/>
        <dsp:cNvSpPr/>
      </dsp:nvSpPr>
      <dsp:spPr>
        <a:xfrm>
          <a:off x="2246743" y="2102967"/>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08137-14FA-4AD8-81A8-971845CC5E6C}">
      <dsp:nvSpPr>
        <dsp:cNvPr id="0" name=""/>
        <dsp:cNvSpPr/>
      </dsp:nvSpPr>
      <dsp:spPr>
        <a:xfrm>
          <a:off x="2415249" y="2152976"/>
          <a:ext cx="8818467" cy="10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hỗ</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thông</a:t>
          </a:r>
          <a:r>
            <a:rPr lang="en-US" sz="2400" kern="1200" dirty="0">
              <a:latin typeface="Times New Roman" panose="02020603050405020304" pitchFamily="18" charset="0"/>
              <a:cs typeface="Times New Roman" panose="02020603050405020304" pitchFamily="18" charset="0"/>
            </a:rPr>
            <a:t> tin </a:t>
          </a:r>
          <a:r>
            <a:rPr lang="en-US" sz="2400" kern="1200" dirty="0" err="1">
              <a:latin typeface="Times New Roman" panose="02020603050405020304" pitchFamily="18" charset="0"/>
              <a:cs typeface="Times New Roman" panose="02020603050405020304" pitchFamily="18" charset="0"/>
            </a:rPr>
            <a:t>đất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đăng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đồng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nhóm</a:t>
          </a:r>
          <a:r>
            <a:rPr lang="en-US" sz="2400" kern="1200" dirty="0">
              <a:latin typeface="Times New Roman" panose="02020603050405020304" pitchFamily="18" charset="0"/>
              <a:cs typeface="Times New Roman" panose="02020603050405020304" pitchFamily="18" charset="0"/>
            </a:rPr>
            <a:t> DTTS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sống</a:t>
          </a:r>
          <a:r>
            <a:rPr lang="en-US" sz="2400" kern="1200" dirty="0">
              <a:latin typeface="Times New Roman" panose="02020603050405020304" pitchFamily="18" charset="0"/>
              <a:cs typeface="Times New Roman" panose="02020603050405020304" pitchFamily="18" charset="0"/>
            </a:rPr>
            <a:t>.</a:t>
          </a:r>
        </a:p>
      </dsp:txBody>
      <dsp:txXfrm>
        <a:off x="2415249" y="2152976"/>
        <a:ext cx="8818467" cy="1000178"/>
      </dsp:txXfrm>
    </dsp:sp>
    <dsp:sp modelId="{E7B4088A-A476-4D69-9717-D810718FABD1}">
      <dsp:nvSpPr>
        <dsp:cNvPr id="0" name=""/>
        <dsp:cNvSpPr/>
      </dsp:nvSpPr>
      <dsp:spPr>
        <a:xfrm>
          <a:off x="2246743" y="3153154"/>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A0297-8544-49D6-BE9A-09220E7C5B1A}">
      <dsp:nvSpPr>
        <dsp:cNvPr id="0" name=""/>
        <dsp:cNvSpPr/>
      </dsp:nvSpPr>
      <dsp:spPr>
        <a:xfrm>
          <a:off x="2415249" y="3203163"/>
          <a:ext cx="8818467" cy="10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kern="1200">
              <a:latin typeface="Times New Roman" panose="02020603050405020304" pitchFamily="18" charset="0"/>
              <a:cs typeface="Times New Roman" panose="02020603050405020304" pitchFamily="18" charset="0"/>
            </a:rPr>
            <a:t>- Báo cáo đánh giá liên quan đến các hoạt động của Dự án tại các địa bàn trong tỉnh theo nhóm dân tộc, tình trạng nghèo/cận nghèo/không nghèo và giới tính.</a:t>
          </a:r>
        </a:p>
      </dsp:txBody>
      <dsp:txXfrm>
        <a:off x="2415249" y="3203163"/>
        <a:ext cx="8818467" cy="1000178"/>
      </dsp:txXfrm>
    </dsp:sp>
    <dsp:sp modelId="{4919E749-E619-49D8-973A-439547EC5C31}">
      <dsp:nvSpPr>
        <dsp:cNvPr id="0" name=""/>
        <dsp:cNvSpPr/>
      </dsp:nvSpPr>
      <dsp:spPr>
        <a:xfrm>
          <a:off x="2246743" y="4203341"/>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DC489-D395-4354-A675-C65D4339E426}">
      <dsp:nvSpPr>
        <dsp:cNvPr id="0" name=""/>
        <dsp:cNvSpPr/>
      </dsp:nvSpPr>
      <dsp:spPr>
        <a:xfrm>
          <a:off x="2415249" y="4253350"/>
          <a:ext cx="8818467" cy="100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 Báo cáo về sự tham gia và vai trò của phụ nữ trong các hoạt động của</a:t>
          </a:r>
          <a:r>
            <a:rPr lang="vi-VN" sz="2400" kern="1200">
              <a:latin typeface="Times New Roman" panose="02020603050405020304" pitchFamily="18" charset="0"/>
              <a:cs typeface="Times New Roman" panose="02020603050405020304" pitchFamily="18" charset="0"/>
            </a:rPr>
            <a:t> Dự án</a:t>
          </a:r>
          <a:r>
            <a:rPr lang="en-US" sz="2400" kern="1200">
              <a:latin typeface="Times New Roman" panose="02020603050405020304" pitchFamily="18" charset="0"/>
              <a:cs typeface="Times New Roman" panose="02020603050405020304" pitchFamily="18" charset="0"/>
            </a:rPr>
            <a:t>.</a:t>
          </a:r>
        </a:p>
      </dsp:txBody>
      <dsp:txXfrm>
        <a:off x="2415249" y="4253350"/>
        <a:ext cx="8818467" cy="1000178"/>
      </dsp:txXfrm>
    </dsp:sp>
    <dsp:sp modelId="{643752B1-08B3-4F29-BF65-C8739D025A42}">
      <dsp:nvSpPr>
        <dsp:cNvPr id="0" name=""/>
        <dsp:cNvSpPr/>
      </dsp:nvSpPr>
      <dsp:spPr>
        <a:xfrm>
          <a:off x="2246743" y="5253528"/>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88D30-B023-436D-BD6C-5DB7E57E6973}">
      <dsp:nvSpPr>
        <dsp:cNvPr id="0" name=""/>
        <dsp:cNvSpPr/>
      </dsp:nvSpPr>
      <dsp:spPr>
        <a:xfrm>
          <a:off x="890293" y="0"/>
          <a:ext cx="10089987" cy="534389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1235B-EAE9-4C99-BEF5-7A22954D9431}">
      <dsp:nvSpPr>
        <dsp:cNvPr id="0" name=""/>
        <dsp:cNvSpPr/>
      </dsp:nvSpPr>
      <dsp:spPr>
        <a:xfrm>
          <a:off x="0" y="1603168"/>
          <a:ext cx="3561172" cy="213755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Bước 1.</a:t>
          </a:r>
        </a:p>
        <a:p>
          <a:pPr lvl="0" algn="just" defTabSz="889000">
            <a:lnSpc>
              <a:spcPct val="90000"/>
            </a:lnSpc>
            <a:spcBef>
              <a:spcPct val="0"/>
            </a:spcBef>
            <a:spcAft>
              <a:spcPct val="35000"/>
            </a:spcAft>
          </a:pPr>
          <a:r>
            <a:rPr lang="en-US" sz="2000" kern="1200">
              <a:latin typeface="Times New Roman" panose="02020603050405020304" pitchFamily="18" charset="0"/>
              <a:cs typeface="Times New Roman" panose="02020603050405020304" pitchFamily="18" charset="0"/>
            </a:rPr>
            <a:t>Giới thiệu tổng quan Dự án Tăng cường quản lý đất đai và cơ sở dữ liệu đất đai (VILG)</a:t>
          </a:r>
        </a:p>
      </dsp:txBody>
      <dsp:txXfrm>
        <a:off x="104347" y="1707515"/>
        <a:ext cx="3352478" cy="1928863"/>
      </dsp:txXfrm>
    </dsp:sp>
    <dsp:sp modelId="{4BC166AE-D302-4B7E-A3D5-DBCC869E7E7B}">
      <dsp:nvSpPr>
        <dsp:cNvPr id="0" name=""/>
        <dsp:cNvSpPr/>
      </dsp:nvSpPr>
      <dsp:spPr>
        <a:xfrm>
          <a:off x="4154700" y="1603168"/>
          <a:ext cx="3561172" cy="2137557"/>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Bước 2.</a:t>
          </a:r>
        </a:p>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Giới thiệu về các tác động tích cực, tiêu cực khi triển khai Dự án </a:t>
          </a:r>
        </a:p>
      </dsp:txBody>
      <dsp:txXfrm>
        <a:off x="4259047" y="1707515"/>
        <a:ext cx="3352478" cy="1928863"/>
      </dsp:txXfrm>
    </dsp:sp>
    <dsp:sp modelId="{8CE4EA5A-E280-44A8-AFF5-A1BE1601AA87}">
      <dsp:nvSpPr>
        <dsp:cNvPr id="0" name=""/>
        <dsp:cNvSpPr/>
      </dsp:nvSpPr>
      <dsp:spPr>
        <a:xfrm>
          <a:off x="8309401" y="1603168"/>
          <a:ext cx="3561172" cy="2137557"/>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Bước 3.</a:t>
          </a:r>
        </a:p>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Tham gia thảo luận thông quan 1 số nội dung trong mẫu biểu tham vấn</a:t>
          </a:r>
          <a:r>
            <a:rPr lang="en-US" sz="2400" kern="1200"/>
            <a:t>.</a:t>
          </a:r>
        </a:p>
      </dsp:txBody>
      <dsp:txXfrm>
        <a:off x="8413748" y="1707515"/>
        <a:ext cx="3352478" cy="1928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9411F-B7E2-43D8-939C-484BDE5276EF}">
      <dsp:nvSpPr>
        <dsp:cNvPr id="0" name=""/>
        <dsp:cNvSpPr/>
      </dsp:nvSpPr>
      <dsp:spPr>
        <a:xfrm>
          <a:off x="5066764" y="2047560"/>
          <a:ext cx="2602538" cy="2251300"/>
        </a:xfrm>
        <a:prstGeom prst="hexagon">
          <a:avLst>
            <a:gd name="adj" fmla="val 28570"/>
            <a:gd name="vf" fmla="val 11547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a:solidFill>
                <a:schemeClr val="tx1"/>
              </a:solidFill>
              <a:latin typeface="Times New Roman" panose="02020603050405020304" pitchFamily="18" charset="0"/>
              <a:cs typeface="Times New Roman" panose="02020603050405020304" pitchFamily="18" charset="0"/>
            </a:rPr>
            <a:t>GIỚI THIỆU TỔNG QUAN DỰ ÁN VILG</a:t>
          </a:r>
        </a:p>
      </dsp:txBody>
      <dsp:txXfrm>
        <a:off x="5498041" y="2420632"/>
        <a:ext cx="1739984" cy="1505156"/>
      </dsp:txXfrm>
    </dsp:sp>
    <dsp:sp modelId="{10582065-A8C2-4C0F-82B5-51CC56B759C9}">
      <dsp:nvSpPr>
        <dsp:cNvPr id="0" name=""/>
        <dsp:cNvSpPr/>
      </dsp:nvSpPr>
      <dsp:spPr>
        <a:xfrm>
          <a:off x="6696465" y="970464"/>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9628291-003C-4CC7-AB5E-0EDA1627E2D6}">
      <dsp:nvSpPr>
        <dsp:cNvPr id="0" name=""/>
        <dsp:cNvSpPr/>
      </dsp:nvSpPr>
      <dsp:spPr>
        <a:xfrm>
          <a:off x="5306504" y="0"/>
          <a:ext cx="2132761" cy="1845089"/>
        </a:xfrm>
        <a:prstGeom prst="hexagon">
          <a:avLst>
            <a:gd name="adj" fmla="val 28570"/>
            <a:gd name="vf" fmla="val 115470"/>
          </a:avLst>
        </a:prstGeom>
        <a:solidFill>
          <a:srgbClr val="1AE63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a:solidFill>
                <a:schemeClr val="tx1"/>
              </a:solidFill>
              <a:latin typeface="Times New Roman" panose="02020603050405020304" pitchFamily="18" charset="0"/>
              <a:cs typeface="Times New Roman" panose="02020603050405020304" pitchFamily="18" charset="0"/>
            </a:rPr>
            <a:t>Tên Dự án: </a:t>
          </a:r>
          <a:r>
            <a:rPr lang="en-US" sz="1600" kern="1200">
              <a:solidFill>
                <a:schemeClr val="tx1"/>
              </a:solidFill>
              <a:latin typeface="Times New Roman" panose="02020603050405020304" pitchFamily="18" charset="0"/>
              <a:cs typeface="Times New Roman" panose="02020603050405020304" pitchFamily="18" charset="0"/>
            </a:rPr>
            <a:t>Dự án “</a:t>
          </a:r>
          <a:r>
            <a:rPr lang="vi-VN" sz="1600" kern="1200">
              <a:solidFill>
                <a:schemeClr val="tx1"/>
              </a:solidFill>
              <a:latin typeface="Times New Roman" panose="02020603050405020304" pitchFamily="18" charset="0"/>
              <a:cs typeface="Times New Roman" panose="02020603050405020304" pitchFamily="18" charset="0"/>
            </a:rPr>
            <a:t>Tăng cường quản lý đất đai và </a:t>
          </a:r>
          <a:r>
            <a:rPr lang="en-US" sz="1600" kern="1200">
              <a:solidFill>
                <a:schemeClr val="tx1"/>
              </a:solidFill>
              <a:latin typeface="Times New Roman" panose="02020603050405020304" pitchFamily="18" charset="0"/>
              <a:cs typeface="Times New Roman" panose="02020603050405020304" pitchFamily="18" charset="0"/>
            </a:rPr>
            <a:t>cơ sở dữ liệu</a:t>
          </a:r>
          <a:r>
            <a:rPr lang="vi-VN" sz="1600" kern="1200">
              <a:solidFill>
                <a:schemeClr val="tx1"/>
              </a:solidFill>
              <a:latin typeface="Times New Roman" panose="02020603050405020304" pitchFamily="18" charset="0"/>
              <a:cs typeface="Times New Roman" panose="02020603050405020304" pitchFamily="18" charset="0"/>
            </a:rPr>
            <a:t> đất đai</a:t>
          </a:r>
          <a:r>
            <a:rPr lang="en-US" sz="1600" kern="1200">
              <a:solidFill>
                <a:schemeClr val="tx1"/>
              </a:solidFill>
              <a:latin typeface="Times New Roman" panose="02020603050405020304" pitchFamily="18" charset="0"/>
              <a:cs typeface="Times New Roman" panose="02020603050405020304" pitchFamily="18" charset="0"/>
            </a:rPr>
            <a:t> thực hiện tại Trung ương” (VILG)</a:t>
          </a:r>
        </a:p>
      </dsp:txBody>
      <dsp:txXfrm>
        <a:off x="5659948" y="305771"/>
        <a:ext cx="1425873" cy="1233547"/>
      </dsp:txXfrm>
    </dsp:sp>
    <dsp:sp modelId="{A4DFD5AE-6F89-4FDD-9990-BA99F402EE87}">
      <dsp:nvSpPr>
        <dsp:cNvPr id="0" name=""/>
        <dsp:cNvSpPr/>
      </dsp:nvSpPr>
      <dsp:spPr>
        <a:xfrm>
          <a:off x="7842454" y="2552151"/>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7DF92716-42E3-4519-AE2E-11436C32593A}">
      <dsp:nvSpPr>
        <dsp:cNvPr id="0" name=""/>
        <dsp:cNvSpPr/>
      </dsp:nvSpPr>
      <dsp:spPr>
        <a:xfrm>
          <a:off x="7262494" y="1134853"/>
          <a:ext cx="2132761" cy="1845089"/>
        </a:xfrm>
        <a:prstGeom prst="hexagon">
          <a:avLst>
            <a:gd name="adj" fmla="val 28570"/>
            <a:gd name="vf" fmla="val 115470"/>
          </a:avLst>
        </a:prstGeom>
        <a:solidFill>
          <a:srgbClr val="51AF7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tx1"/>
              </a:solidFill>
              <a:latin typeface="Times New Roman" panose="02020603050405020304" pitchFamily="18" charset="0"/>
              <a:cs typeface="Times New Roman" panose="02020603050405020304" pitchFamily="18" charset="0"/>
            </a:rPr>
            <a:t>Nhà tài trợ: Ngân hàng Thế giới. </a:t>
          </a:r>
        </a:p>
      </dsp:txBody>
      <dsp:txXfrm>
        <a:off x="7615938" y="1440624"/>
        <a:ext cx="1425873" cy="1233547"/>
      </dsp:txXfrm>
    </dsp:sp>
    <dsp:sp modelId="{448B526B-E162-4795-9A4C-0D36D6398FFD}">
      <dsp:nvSpPr>
        <dsp:cNvPr id="0" name=""/>
        <dsp:cNvSpPr/>
      </dsp:nvSpPr>
      <dsp:spPr>
        <a:xfrm>
          <a:off x="7046376" y="4337578"/>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B5F15E98-0646-4415-A81B-D48B5D5D637D}">
      <dsp:nvSpPr>
        <dsp:cNvPr id="0" name=""/>
        <dsp:cNvSpPr/>
      </dsp:nvSpPr>
      <dsp:spPr>
        <a:xfrm>
          <a:off x="7262494" y="3365843"/>
          <a:ext cx="2132761" cy="1845089"/>
        </a:xfrm>
        <a:prstGeom prst="hexagon">
          <a:avLst>
            <a:gd name="adj" fmla="val 28570"/>
            <a:gd name="vf" fmla="val 11547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solidFill>
                <a:schemeClr val="tx1"/>
              </a:solidFill>
              <a:latin typeface="Times New Roman" panose="02020603050405020304" pitchFamily="18" charset="0"/>
              <a:cs typeface="Times New Roman" panose="02020603050405020304" pitchFamily="18" charset="0"/>
            </a:rPr>
            <a:t>Cơ quan chủ quản: Bộ Tài nguyên và Môi trường</a:t>
          </a:r>
        </a:p>
      </dsp:txBody>
      <dsp:txXfrm>
        <a:off x="7615938" y="3671614"/>
        <a:ext cx="1425873" cy="1233547"/>
      </dsp:txXfrm>
    </dsp:sp>
    <dsp:sp modelId="{981D0C70-1DEA-4C6E-B6F8-DA4E7A9EA9DE}">
      <dsp:nvSpPr>
        <dsp:cNvPr id="0" name=""/>
        <dsp:cNvSpPr/>
      </dsp:nvSpPr>
      <dsp:spPr>
        <a:xfrm>
          <a:off x="5071620" y="4522912"/>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E4948E1-DFD1-4791-96F1-BFAA76456241}">
      <dsp:nvSpPr>
        <dsp:cNvPr id="0" name=""/>
        <dsp:cNvSpPr/>
      </dsp:nvSpPr>
      <dsp:spPr>
        <a:xfrm>
          <a:off x="5306504" y="4501966"/>
          <a:ext cx="2132761" cy="1845089"/>
        </a:xfrm>
        <a:prstGeom prst="hexagon">
          <a:avLst>
            <a:gd name="adj" fmla="val 28570"/>
            <a:gd name="vf" fmla="val 115470"/>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tx1"/>
              </a:solidFill>
              <a:latin typeface="Times New Roman" panose="02020603050405020304" pitchFamily="18" charset="0"/>
              <a:cs typeface="Times New Roman" panose="02020603050405020304" pitchFamily="18" charset="0"/>
            </a:rPr>
            <a:t>Chủ dự án:  Tổng cục Quản lý đất đai, Bộ Tài nguyên và Môi trường</a:t>
          </a:r>
        </a:p>
      </dsp:txBody>
      <dsp:txXfrm>
        <a:off x="5659948" y="4807737"/>
        <a:ext cx="1425873" cy="1233547"/>
      </dsp:txXfrm>
    </dsp:sp>
    <dsp:sp modelId="{C9BC6017-AE56-4172-9D29-B03A73C39E60}">
      <dsp:nvSpPr>
        <dsp:cNvPr id="0" name=""/>
        <dsp:cNvSpPr/>
      </dsp:nvSpPr>
      <dsp:spPr>
        <a:xfrm>
          <a:off x="3906864" y="2941860"/>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872CE204-C3B3-4D42-8280-72458D615E66}">
      <dsp:nvSpPr>
        <dsp:cNvPr id="0" name=""/>
        <dsp:cNvSpPr/>
      </dsp:nvSpPr>
      <dsp:spPr>
        <a:xfrm>
          <a:off x="3341434" y="3367113"/>
          <a:ext cx="2132761" cy="1845089"/>
        </a:xfrm>
        <a:prstGeom prst="hexagon">
          <a:avLst>
            <a:gd name="adj" fmla="val 28570"/>
            <a:gd name="vf" fmla="val 115470"/>
          </a:avLst>
        </a:prstGeom>
        <a:solidFill>
          <a:srgbClr val="D454B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tx1"/>
              </a:solidFill>
              <a:latin typeface="Times New Roman" panose="02020603050405020304" pitchFamily="18" charset="0"/>
              <a:cs typeface="Times New Roman" panose="02020603050405020304" pitchFamily="18" charset="0"/>
            </a:rPr>
            <a:t>Thời gian thực hiện dự án: từ năm 2017 đến năm 2022.</a:t>
          </a:r>
        </a:p>
      </dsp:txBody>
      <dsp:txXfrm>
        <a:off x="3694878" y="3672884"/>
        <a:ext cx="1425873" cy="1233547"/>
      </dsp:txXfrm>
    </dsp:sp>
    <dsp:sp modelId="{A0054D03-D1A2-4F26-930C-08B1FBF96678}">
      <dsp:nvSpPr>
        <dsp:cNvPr id="0" name=""/>
        <dsp:cNvSpPr/>
      </dsp:nvSpPr>
      <dsp:spPr>
        <a:xfrm>
          <a:off x="3341434" y="1132314"/>
          <a:ext cx="2132761" cy="1845089"/>
        </a:xfrm>
        <a:prstGeom prst="hexagon">
          <a:avLst>
            <a:gd name="adj" fmla="val 28570"/>
            <a:gd name="vf" fmla="val 115470"/>
          </a:avLst>
        </a:prstGeom>
        <a:solidFill>
          <a:srgbClr val="1FDAD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Times New Roman" panose="02020603050405020304" pitchFamily="18" charset="0"/>
              <a:cs typeface="Times New Roman" panose="02020603050405020304" pitchFamily="18" charset="0"/>
            </a:rPr>
            <a:t>Địa điểm thực hiện dự án: Dự án thực hiện tại cấp Trung ương và trên phạm vi 33 tỉnh, thành phố</a:t>
          </a:r>
        </a:p>
      </dsp:txBody>
      <dsp:txXfrm>
        <a:off x="3694878" y="1438085"/>
        <a:ext cx="1425873" cy="1233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17119-F348-45D0-8FE5-3E4D5E2C0FBE}">
      <dsp:nvSpPr>
        <dsp:cNvPr id="0" name=""/>
        <dsp:cNvSpPr/>
      </dsp:nvSpPr>
      <dsp:spPr>
        <a:xfrm>
          <a:off x="-6654802" y="-1018069"/>
          <a:ext cx="7923755" cy="7923755"/>
        </a:xfrm>
        <a:prstGeom prst="blockArc">
          <a:avLst>
            <a:gd name="adj1" fmla="val 18900000"/>
            <a:gd name="adj2" fmla="val 2700000"/>
            <a:gd name="adj3" fmla="val 273"/>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A99B4-8B60-44CA-B3EC-D98D1E852E0C}">
      <dsp:nvSpPr>
        <dsp:cNvPr id="0" name=""/>
        <dsp:cNvSpPr/>
      </dsp:nvSpPr>
      <dsp:spPr>
        <a:xfrm>
          <a:off x="817201" y="430802"/>
          <a:ext cx="10777215" cy="149344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3180" rIns="43180" bIns="43180" numCol="1" spcCol="1270" anchor="ctr" anchorCtr="0">
          <a:noAutofit/>
        </a:bodyPr>
        <a:lstStyle/>
        <a:p>
          <a:pPr lvl="0" algn="just" defTabSz="755650">
            <a:lnSpc>
              <a:spcPct val="90000"/>
            </a:lnSpc>
            <a:spcBef>
              <a:spcPct val="0"/>
            </a:spcBef>
            <a:spcAft>
              <a:spcPct val="35000"/>
            </a:spcAft>
          </a:pPr>
          <a:r>
            <a:rPr lang="vi-VN" altLang="en-US" sz="17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1: Tăng cường chất lượng cung cấp dịch vụ đất đai </a:t>
          </a:r>
          <a:endParaRPr lang="en-US" altLang="en-US" sz="17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just" defTabSz="755650">
            <a:lnSpc>
              <a:spcPct val="90000"/>
            </a:lnSpc>
            <a:spcBef>
              <a:spcPct val="0"/>
            </a:spcBef>
            <a:spcAft>
              <a:spcPct val="35000"/>
            </a:spcAft>
          </a:pPr>
          <a:r>
            <a:rPr lang="en-US" altLang="en-US" sz="17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7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hiện đại hóa và tăng cường chất lượng cung cấp dịch vụ công của các Văn phòng đăng ký đất đai, thúc đẩy cải cách thủ tục hành chính trong lĩnh vực đất đai, xây dựng chiến lược và kế hoạch triển khai về quản lý sự thay đổi; triển khai các hoạt động đào tạo, truyền thông và kế hoạch phát triển DTTS của Dự án; tăng cường theo dõi, đánh giá việc quản lý, sử dụng đất để đảm bảo thi hành thống nhất Luật Đất đai</a:t>
          </a:r>
          <a:endParaRPr lang="en-US" sz="1700" kern="1200">
            <a:solidFill>
              <a:schemeClr val="tx1"/>
            </a:solidFill>
            <a:latin typeface="Times New Roman" panose="02020603050405020304" pitchFamily="18" charset="0"/>
            <a:cs typeface="Times New Roman" panose="02020603050405020304" pitchFamily="18" charset="0"/>
          </a:endParaRPr>
        </a:p>
      </dsp:txBody>
      <dsp:txXfrm>
        <a:off x="817201" y="430802"/>
        <a:ext cx="10777215" cy="1493440"/>
      </dsp:txXfrm>
    </dsp:sp>
    <dsp:sp modelId="{F636FFAD-6B9B-4286-A98A-DF94EA56F470}">
      <dsp:nvSpPr>
        <dsp:cNvPr id="0" name=""/>
        <dsp:cNvSpPr/>
      </dsp:nvSpPr>
      <dsp:spPr>
        <a:xfrm>
          <a:off x="81249" y="441571"/>
          <a:ext cx="1471904" cy="1471904"/>
        </a:xfrm>
        <a:prstGeom prst="ellipse">
          <a:avLst/>
        </a:prstGeom>
        <a:solidFill>
          <a:srgbClr val="FFFF00"/>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FED5844E-AC44-4892-BC96-4A0995592693}">
      <dsp:nvSpPr>
        <dsp:cNvPr id="0" name=""/>
        <dsp:cNvSpPr/>
      </dsp:nvSpPr>
      <dsp:spPr>
        <a:xfrm>
          <a:off x="1245230" y="2115708"/>
          <a:ext cx="10349186" cy="165619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0640" rIns="40640" bIns="40640" numCol="1" spcCol="1270" anchor="ctr" anchorCtr="0">
          <a:noAutofit/>
        </a:bodyPr>
        <a:lstStyle/>
        <a:p>
          <a:pPr lvl="0" algn="l" defTabSz="711200">
            <a:lnSpc>
              <a:spcPct val="90000"/>
            </a:lnSpc>
            <a:spcBef>
              <a:spcPct val="0"/>
            </a:spcBef>
            <a:spcAft>
              <a:spcPct val="35000"/>
            </a:spcAft>
          </a:pPr>
          <a:r>
            <a:rPr lang="vi-VN" altLang="en-US" sz="16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2: Xây dựng CSDL đất đai và triển khai MPLIS </a:t>
          </a:r>
          <a:endParaRPr lang="en-US" altLang="en-US" sz="16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just" defTabSz="711200">
            <a:lnSpc>
              <a:spcPct val="90000"/>
            </a:lnSpc>
            <a:spcBef>
              <a:spcPct val="0"/>
            </a:spcBef>
            <a:spcAft>
              <a:spcPct val="35000"/>
            </a:spcAft>
          </a:pPr>
          <a:r>
            <a:rPr lang="en-US" altLang="en-US" sz="16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pl-PL" altLang="en-US" sz="16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xây dựng nền tảng kỹ thuật hiện đại để hỗ trợ cho công tác quản lý đất đai, chia sẻ và cung cấp thông tin đất đai cho các ngành, lĩnh vực và cung cấp dịch vụ công cho các đối tượng có nhu cầu, tiến tới xây dựng chính phủ điện tử trong lĩnh vực đất đai thông qua việc phát triển một hệ thống thông tin đất đai đa mục tiêu, được vận hành theo một hệ thống thống nhất, cho phép các ngành kinh tế - xã hội khai thác như là một nguồn dữ liệu đầu vào để xây dựng định hướng phát triển cũng như hỗ trợ các hoạt động có liên quan của ngành, lĩnh vực đó, cho phép người dân truy cập để nắm bắt thông tin</a:t>
          </a:r>
          <a:r>
            <a:rPr lang="en-US" altLang="en-US" sz="16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sz="1600" kern="1200">
            <a:solidFill>
              <a:schemeClr val="tx1"/>
            </a:solidFill>
            <a:latin typeface="Times New Roman" panose="02020603050405020304" pitchFamily="18" charset="0"/>
            <a:cs typeface="Times New Roman" panose="02020603050405020304" pitchFamily="18" charset="0"/>
          </a:endParaRPr>
        </a:p>
      </dsp:txBody>
      <dsp:txXfrm>
        <a:off x="1245230" y="2115708"/>
        <a:ext cx="10349186" cy="1656198"/>
      </dsp:txXfrm>
    </dsp:sp>
    <dsp:sp modelId="{5065A84F-6713-4ECE-9DBC-678A7D49B764}">
      <dsp:nvSpPr>
        <dsp:cNvPr id="0" name=""/>
        <dsp:cNvSpPr/>
      </dsp:nvSpPr>
      <dsp:spPr>
        <a:xfrm>
          <a:off x="449946" y="2143055"/>
          <a:ext cx="1590568" cy="1601505"/>
        </a:xfrm>
        <a:prstGeom prst="ellipse">
          <a:avLst/>
        </a:prstGeom>
        <a:solidFill>
          <a:srgbClr val="00B0F0"/>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6A170-A918-4105-B53A-6BA036EFF043}">
      <dsp:nvSpPr>
        <dsp:cNvPr id="0" name=""/>
        <dsp:cNvSpPr/>
      </dsp:nvSpPr>
      <dsp:spPr>
        <a:xfrm>
          <a:off x="817201" y="3963372"/>
          <a:ext cx="10777215" cy="1493440"/>
        </a:xfrm>
        <a:prstGeom prst="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5720" rIns="45720" bIns="45720" numCol="1" spcCol="1270" anchor="ctr" anchorCtr="0">
          <a:noAutofit/>
        </a:bodyPr>
        <a:lstStyle/>
        <a:p>
          <a:pPr lvl="0" algn="l" defTabSz="800100">
            <a:lnSpc>
              <a:spcPct val="90000"/>
            </a:lnSpc>
            <a:spcBef>
              <a:spcPct val="0"/>
            </a:spcBef>
            <a:spcAft>
              <a:spcPct val="35000"/>
            </a:spcAft>
          </a:pPr>
          <a:r>
            <a:rPr lang="vi-VN" altLang="en-US" sz="18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3: Quản lý Dự án</a:t>
          </a:r>
          <a:endParaRPr lang="en-US" altLang="en-US" sz="1800" b="1"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l" defTabSz="800100">
            <a:lnSpc>
              <a:spcPct val="90000"/>
            </a:lnSpc>
            <a:spcBef>
              <a:spcPct val="0"/>
            </a:spcBef>
            <a:spcAft>
              <a:spcPct val="35000"/>
            </a:spcAft>
          </a:pPr>
          <a:r>
            <a:rPr lang="en-US" altLang="en-US" sz="18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800" kern="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việc điều phối, quản lý, theo dõi, giám sát và đánh giá Dự án, đảm bảo đạt được mục tiêu của Dự án một cách hiệu quả và bền vững hơn.</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817201" y="3963372"/>
        <a:ext cx="10777215" cy="1493440"/>
      </dsp:txXfrm>
    </dsp:sp>
    <dsp:sp modelId="{ADBCA1F2-D59B-4340-B2D4-FE631FEB5E9B}">
      <dsp:nvSpPr>
        <dsp:cNvPr id="0" name=""/>
        <dsp:cNvSpPr/>
      </dsp:nvSpPr>
      <dsp:spPr>
        <a:xfrm>
          <a:off x="81249" y="3974140"/>
          <a:ext cx="1471904" cy="1471904"/>
        </a:xfrm>
        <a:prstGeom prst="ellipse">
          <a:avLst/>
        </a:prstGeom>
        <a:solidFill>
          <a:srgbClr val="FF0000"/>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8C879-DF5E-4B8E-B840-06C8B6CA241D}">
      <dsp:nvSpPr>
        <dsp:cNvPr id="0" name=""/>
        <dsp:cNvSpPr/>
      </dsp:nvSpPr>
      <dsp:spPr>
        <a:xfrm>
          <a:off x="0" y="0"/>
          <a:ext cx="11625942" cy="73711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latin typeface="Times New Roman" panose="02020603050405020304" pitchFamily="18" charset="0"/>
              <a:cs typeface="Times New Roman" panose="02020603050405020304" pitchFamily="18" charset="0"/>
            </a:rPr>
            <a:t>Tác động tích cực</a:t>
          </a:r>
          <a:endParaRPr lang="en-US" sz="3000" kern="1200"/>
        </a:p>
      </dsp:txBody>
      <dsp:txXfrm>
        <a:off x="0" y="0"/>
        <a:ext cx="11625942" cy="737113"/>
      </dsp:txXfrm>
    </dsp:sp>
    <dsp:sp modelId="{FE0D270A-7A38-4AD9-BB9A-78C82E4DCF0B}">
      <dsp:nvSpPr>
        <dsp:cNvPr id="0" name=""/>
        <dsp:cNvSpPr/>
      </dsp:nvSpPr>
      <dsp:spPr>
        <a:xfrm>
          <a:off x="15007" y="716775"/>
          <a:ext cx="3871529" cy="4050074"/>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a:latin typeface="Times New Roman" panose="02020603050405020304" pitchFamily="18" charset="0"/>
              <a:cs typeface="Times New Roman" panose="02020603050405020304" pitchFamily="18" charset="0"/>
            </a:rPr>
            <a:t>(1) Giảm thời gian hành chính và tăng hiệu quả cho người sử dụng đất:</a:t>
          </a:r>
          <a:r>
            <a:rPr lang="en-US" sz="2200" b="1" i="1" kern="1200">
              <a:latin typeface="Times New Roman" panose="02020603050405020304" pitchFamily="18" charset="0"/>
              <a:cs typeface="Times New Roman" panose="02020603050405020304" pitchFamily="18" charset="0"/>
            </a:rPr>
            <a:t> </a:t>
          </a:r>
          <a:r>
            <a:rPr lang="en-US" sz="2200" i="1" kern="1200">
              <a:latin typeface="Times New Roman" panose="02020603050405020304" pitchFamily="18" charset="0"/>
              <a:cs typeface="Times New Roman" panose="02020603050405020304" pitchFamily="18" charset="0"/>
            </a:rPr>
            <a:t>Việc thực hiện các thủ tục hành chính trên môi trường mạng internet sẽ tăng cường tính minh bạch về thông tin trong việc kê khai, thực hiện các thủ tục của người dân, tiết kiệm thời gian và tính hiệu quả trong việc tiếp cận với các cơ quan và công chức nhà nước,</a:t>
          </a:r>
          <a:endParaRPr lang="en-US" sz="2200" kern="1200">
            <a:latin typeface="Times New Roman" panose="02020603050405020304" pitchFamily="18" charset="0"/>
            <a:cs typeface="Times New Roman" panose="02020603050405020304" pitchFamily="18" charset="0"/>
          </a:endParaRPr>
        </a:p>
      </dsp:txBody>
      <dsp:txXfrm>
        <a:off x="15007" y="716775"/>
        <a:ext cx="3871529" cy="4050074"/>
      </dsp:txXfrm>
    </dsp:sp>
    <dsp:sp modelId="{8D3012EE-8787-4E83-9658-10A059F50882}">
      <dsp:nvSpPr>
        <dsp:cNvPr id="0" name=""/>
        <dsp:cNvSpPr/>
      </dsp:nvSpPr>
      <dsp:spPr>
        <a:xfrm>
          <a:off x="3895867" y="717340"/>
          <a:ext cx="3871529" cy="4030265"/>
        </a:xfrm>
        <a:prstGeom prst="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a:latin typeface="Times New Roman" panose="02020603050405020304" pitchFamily="18" charset="0"/>
              <a:cs typeface="Times New Roman" panose="02020603050405020304" pitchFamily="18" charset="0"/>
            </a:rPr>
            <a:t>(2) Cải thiện môi trường kinh doanh: Với sự minh bạch về thông tin đất đai và việc tra cứu thông tin một cách thuận tiện, nhà đầu tư có thể thu được các thông tin mà họ cần để phục vụ cho lô đất mà họ nhắm tới (tình trạng của lô đất, yêu cầu và các thủ tục của hợp đồng mà không cần phải đến vị trí lô đất).</a:t>
          </a:r>
          <a:endParaRPr lang="en-US" sz="2200" kern="1200">
            <a:latin typeface="Times New Roman" panose="02020603050405020304" pitchFamily="18" charset="0"/>
            <a:cs typeface="Times New Roman" panose="02020603050405020304" pitchFamily="18" charset="0"/>
          </a:endParaRPr>
        </a:p>
      </dsp:txBody>
      <dsp:txXfrm>
        <a:off x="3895867" y="717340"/>
        <a:ext cx="3871529" cy="4030265"/>
      </dsp:txXfrm>
    </dsp:sp>
    <dsp:sp modelId="{288BA6E6-1008-4609-8301-F4F7D41026C4}">
      <dsp:nvSpPr>
        <dsp:cNvPr id="0" name=""/>
        <dsp:cNvSpPr/>
      </dsp:nvSpPr>
      <dsp:spPr>
        <a:xfrm>
          <a:off x="7754413" y="735421"/>
          <a:ext cx="3871529" cy="4031394"/>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a:latin typeface="Times New Roman" panose="02020603050405020304" pitchFamily="18" charset="0"/>
              <a:cs typeface="Times New Roman" panose="02020603050405020304" pitchFamily="18" charset="0"/>
            </a:rPr>
            <a:t>(3)  Cải thiện thủ tục hành chính cho các dịch vụ công cộng và người sử dụng đất hộ gia đình: Dựa vào việc chia sẻ về thông tin đất đai giữa các dịch vụ công liên quan, như phòng công chứng, cơ quan thực thi pháp luật và cơ quan thuế </a:t>
          </a:r>
          <a:endParaRPr lang="en-US" sz="2200" kern="1200">
            <a:latin typeface="Times New Roman" panose="02020603050405020304" pitchFamily="18" charset="0"/>
            <a:cs typeface="Times New Roman" panose="02020603050405020304" pitchFamily="18" charset="0"/>
          </a:endParaRPr>
        </a:p>
      </dsp:txBody>
      <dsp:txXfrm>
        <a:off x="7754413" y="735421"/>
        <a:ext cx="3871529" cy="4031394"/>
      </dsp:txXfrm>
    </dsp:sp>
    <dsp:sp modelId="{1EA95507-7DC5-4A52-ABAB-21D60C926481}">
      <dsp:nvSpPr>
        <dsp:cNvPr id="0" name=""/>
        <dsp:cNvSpPr/>
      </dsp:nvSpPr>
      <dsp:spPr>
        <a:xfrm>
          <a:off x="0" y="4710283"/>
          <a:ext cx="11625942" cy="53613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8C879-DF5E-4B8E-B840-06C8B6CA241D}">
      <dsp:nvSpPr>
        <dsp:cNvPr id="0" name=""/>
        <dsp:cNvSpPr/>
      </dsp:nvSpPr>
      <dsp:spPr>
        <a:xfrm>
          <a:off x="0" y="0"/>
          <a:ext cx="11022496" cy="682515"/>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latin typeface="Times New Roman" panose="02020603050405020304" pitchFamily="18" charset="0"/>
              <a:cs typeface="Times New Roman" panose="02020603050405020304" pitchFamily="18" charset="0"/>
            </a:rPr>
            <a:t>Tác động tiêu cực</a:t>
          </a:r>
          <a:endParaRPr lang="en-US" sz="3000" kern="1200"/>
        </a:p>
      </dsp:txBody>
      <dsp:txXfrm>
        <a:off x="0" y="0"/>
        <a:ext cx="11022496" cy="682515"/>
      </dsp:txXfrm>
    </dsp:sp>
    <dsp:sp modelId="{FE0D270A-7A38-4AD9-BB9A-78C82E4DCF0B}">
      <dsp:nvSpPr>
        <dsp:cNvPr id="0" name=""/>
        <dsp:cNvSpPr/>
      </dsp:nvSpPr>
      <dsp:spPr>
        <a:xfrm>
          <a:off x="0" y="663684"/>
          <a:ext cx="11022496" cy="3750085"/>
        </a:xfrm>
        <a:prstGeom prst="rect">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	</a:t>
          </a:r>
          <a:r>
            <a:rPr lang="vi-VN" sz="2400" kern="1200">
              <a:latin typeface="Times New Roman" panose="02020603050405020304" pitchFamily="18" charset="0"/>
              <a:cs typeface="Times New Roman" panose="02020603050405020304" pitchFamily="18" charset="0"/>
            </a:rPr>
            <a:t>Dự án sẽ đặt trọng tâm vào việc cải thiện khung pháp lý, xây dựng và điều hành MPLIS trên cơ sở dữ liệu về đất đai hiện có để quản lý đất tốt hơn và phát triển kinh tế - xã hội. Dự án không đề xuất xây dựng bất kỳ công trình dân dụng nào, do đó sẽ không có thu hồi đất. Sẽ không có bất kì tác động nào gây ra hạn chế cho việc khai thác các tài nguyên thiên nhiên và ngược lại, do đó, tác động tiêu cực khi triển khai dự án hầu như không có. </a:t>
          </a:r>
          <a:endParaRPr lang="en-US" sz="2400" kern="120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	</a:t>
          </a:r>
          <a:r>
            <a:rPr lang="vi-VN" sz="2400" kern="1200">
              <a:latin typeface="Times New Roman" panose="02020603050405020304" pitchFamily="18" charset="0"/>
              <a:cs typeface="Times New Roman" panose="02020603050405020304" pitchFamily="18" charset="0"/>
            </a:rPr>
            <a:t>Tuy nhiên, sẽ phát sinh các vấn đề thực tiễn cần giải quyết khi các thông tin liên quan đến người sử dụng đất rõ ràng, cụ thể và minh bạch hơn như: </a:t>
          </a:r>
          <a:r>
            <a:rPr lang="en-US" sz="2400" kern="1200">
              <a:latin typeface="Times New Roman" panose="02020603050405020304" pitchFamily="18" charset="0"/>
              <a:cs typeface="Times New Roman" panose="02020603050405020304" pitchFamily="18" charset="0"/>
            </a:rPr>
            <a:t>T</a:t>
          </a:r>
          <a:r>
            <a:rPr lang="vi-VN" sz="2400" kern="1200">
              <a:latin typeface="Times New Roman" panose="02020603050405020304" pitchFamily="18" charset="0"/>
              <a:cs typeface="Times New Roman" panose="02020603050405020304" pitchFamily="18" charset="0"/>
            </a:rPr>
            <a:t>ranh chấp đất đai</a:t>
          </a:r>
          <a:r>
            <a:rPr lang="en-US" sz="2400" kern="1200">
              <a:latin typeface="Times New Roman" panose="02020603050405020304" pitchFamily="18" charset="0"/>
              <a:cs typeface="Times New Roman" panose="02020603050405020304" pitchFamily="18" charset="0"/>
            </a:rPr>
            <a:t>,</a:t>
          </a:r>
          <a:r>
            <a:rPr lang="vi-VN" sz="2400" kern="1200">
              <a:latin typeface="Times New Roman" panose="02020603050405020304" pitchFamily="18" charset="0"/>
              <a:cs typeface="Times New Roman" panose="02020603050405020304" pitchFamily="18" charset="0"/>
            </a:rPr>
            <a:t> quyền và lợi ích hợp pháp của từng chủ thể sử dụng đất khi có sự so sánh… Việc giải quyết những tác động tiêu cực sẽ được thể hiện trong các hoạt động cụ thể để đảm bảo việc tổ chức</a:t>
          </a:r>
          <a:r>
            <a:rPr lang="en-US" sz="2400" kern="1200">
              <a:latin typeface="Times New Roman" panose="02020603050405020304" pitchFamily="18" charset="0"/>
              <a:cs typeface="Times New Roman" panose="02020603050405020304" pitchFamily="18" charset="0"/>
            </a:rPr>
            <a:t> triển khai Dự án được thuận tiện.</a:t>
          </a:r>
        </a:p>
      </dsp:txBody>
      <dsp:txXfrm>
        <a:off x="0" y="663684"/>
        <a:ext cx="11022496" cy="3750085"/>
      </dsp:txXfrm>
    </dsp:sp>
    <dsp:sp modelId="{1EA95507-7DC5-4A52-ABAB-21D60C926481}">
      <dsp:nvSpPr>
        <dsp:cNvPr id="0" name=""/>
        <dsp:cNvSpPr/>
      </dsp:nvSpPr>
      <dsp:spPr>
        <a:xfrm>
          <a:off x="0" y="4361393"/>
          <a:ext cx="11022496" cy="49641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916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8177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366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169524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348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79669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409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58258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3461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08/05/2022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139336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27656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6394D-CBF4-48AF-9CA5-010158FF29D6}" type="datetimeFigureOut">
              <a:rPr lang="en-US" smtClean="0"/>
              <a:t>08/05/2022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41029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6394D-CBF4-48AF-9CA5-010158FF29D6}" type="datetimeFigureOut">
              <a:rPr lang="en-US" smtClean="0"/>
              <a:t>08/05/2022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572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6394D-CBF4-48AF-9CA5-010158FF29D6}" type="datetimeFigureOut">
              <a:rPr lang="en-US" smtClean="0"/>
              <a:t>08/05/2022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87150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04707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08/05/2022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08764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66394D-CBF4-48AF-9CA5-010158FF29D6}" type="datetimeFigureOut">
              <a:rPr lang="en-US" smtClean="0"/>
              <a:t>08/05/2022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F44A7D6-10E7-421B-8258-E016C59DE1AF}" type="slidenum">
              <a:rPr lang="en-US" smtClean="0"/>
              <a:t>‹#›</a:t>
            </a:fld>
            <a:endParaRPr lang="en-US"/>
          </a:p>
        </p:txBody>
      </p:sp>
    </p:spTree>
    <p:extLst>
      <p:ext uri="{BB962C8B-B14F-4D97-AF65-F5344CB8AC3E}">
        <p14:creationId xmlns:p14="http://schemas.microsoft.com/office/powerpoint/2010/main" val="384804619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2" descr="F:\THU HA\VLAP\2014\Dao tao\Dao tao Luat 2013\Da Nang\WB-WBG-horizontal-RGB-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072" y="540237"/>
            <a:ext cx="3190673" cy="74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40" y="539256"/>
            <a:ext cx="1338812" cy="1157467"/>
          </a:xfrm>
          <a:prstGeom prst="rect">
            <a:avLst/>
          </a:prstGeom>
        </p:spPr>
      </p:pic>
      <p:sp>
        <p:nvSpPr>
          <p:cNvPr id="4" name="Rectangle 3"/>
          <p:cNvSpPr/>
          <p:nvPr/>
        </p:nvSpPr>
        <p:spPr>
          <a:xfrm>
            <a:off x="4067343" y="5663565"/>
            <a:ext cx="4176336" cy="400110"/>
          </a:xfrm>
          <a:prstGeom prst="rect">
            <a:avLst/>
          </a:prstGeom>
        </p:spPr>
        <p:txBody>
          <a:bodyPr wrap="none">
            <a:spAutoFit/>
          </a:bodyPr>
          <a:lstStyle/>
          <a:p>
            <a:r>
              <a:rPr lang="en-US" sz="2000" i="1" dirty="0" err="1" smtClean="0">
                <a:latin typeface="Times New Roman" panose="02020603050405020304" pitchFamily="18" charset="0"/>
                <a:cs typeface="Times New Roman" panose="02020603050405020304" pitchFamily="18" charset="0"/>
              </a:rPr>
              <a:t>Tây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Ninh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ngày</a:t>
            </a:r>
            <a:r>
              <a:rPr lang="en-US" sz="2000" i="1" dirty="0" smtClean="0">
                <a:latin typeface="Times New Roman" panose="02020603050405020304" pitchFamily="18" charset="0"/>
                <a:cs typeface="Times New Roman" panose="02020603050405020304" pitchFamily="18" charset="0"/>
              </a:rPr>
              <a:t> 30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11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2021</a:t>
            </a:r>
          </a:p>
        </p:txBody>
      </p:sp>
      <p:sp>
        <p:nvSpPr>
          <p:cNvPr id="5" name="Rectangle 4"/>
          <p:cNvSpPr/>
          <p:nvPr/>
        </p:nvSpPr>
        <p:spPr>
          <a:xfrm>
            <a:off x="3391382" y="456269"/>
            <a:ext cx="4996141" cy="1015663"/>
          </a:xfrm>
          <a:prstGeom prst="rect">
            <a:avLst/>
          </a:prstGeom>
        </p:spPr>
        <p:txBody>
          <a:bodyPr wrap="square">
            <a:spAutoFit/>
          </a:bodyPr>
          <a:lstStyle/>
          <a:p>
            <a:pPr algn="ctr"/>
            <a:r>
              <a:rPr lang="en-US" altLang="en-US" sz="2000" b="1" dirty="0">
                <a:latin typeface="Times New Roman" panose="02020603050405020304" pitchFamily="18" charset="0"/>
                <a:cs typeface="Times New Roman" panose="02020603050405020304" pitchFamily="18" charset="0"/>
              </a:rPr>
              <a:t>SỞ TÀI NGUYÊN VÀ MÔI TRƯỜNG </a:t>
            </a:r>
            <a:br>
              <a:rPr lang="en-US" altLang="en-US" sz="2000" b="1" dirty="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TỈNH </a:t>
            </a:r>
            <a:r>
              <a:rPr lang="en-US" altLang="en-US" sz="2000" b="1" dirty="0" smtClean="0">
                <a:latin typeface="Times New Roman" panose="02020603050405020304" pitchFamily="18" charset="0"/>
                <a:cs typeface="Times New Roman" panose="02020603050405020304" pitchFamily="18" charset="0"/>
              </a:rPr>
              <a:t>TÂY NINH</a:t>
            </a:r>
            <a:endParaRPr lang="en-US" altLang="en-US" sz="2000" b="1" dirty="0">
              <a:latin typeface="Times New Roman" panose="02020603050405020304" pitchFamily="18" charset="0"/>
              <a:cs typeface="Times New Roman" panose="02020603050405020304" pitchFamily="18" charset="0"/>
            </a:endParaRPr>
          </a:p>
          <a:p>
            <a:pPr algn="ctr"/>
            <a:r>
              <a:rPr lang="en-US" altLang="en-US" sz="2000" b="1" dirty="0">
                <a:latin typeface="Times New Roman" panose="02020603050405020304" pitchFamily="18" charset="0"/>
                <a:cs typeface="Times New Roman" panose="02020603050405020304" pitchFamily="18" charset="0"/>
              </a:rPr>
              <a:t>BAN QUẢN LÝ DỰ ÁN VILG</a:t>
            </a:r>
          </a:p>
        </p:txBody>
      </p:sp>
      <p:sp>
        <p:nvSpPr>
          <p:cNvPr id="7" name="Rectangle 6"/>
          <p:cNvSpPr/>
          <p:nvPr/>
        </p:nvSpPr>
        <p:spPr>
          <a:xfrm>
            <a:off x="1699152" y="2730742"/>
            <a:ext cx="9035109" cy="1538883"/>
          </a:xfrm>
          <a:prstGeom prst="rect">
            <a:avLst/>
          </a:prstGeom>
        </p:spPr>
        <p:txBody>
          <a:bodyPr wrap="square">
            <a:spAutoFit/>
          </a:bodyPr>
          <a:lstStyle/>
          <a:p>
            <a:pPr algn="ctr"/>
            <a:r>
              <a:rPr lang="en-US" altLang="en-US" sz="3000" b="1" dirty="0">
                <a:latin typeface="Times New Roman" panose="02020603050405020304" pitchFamily="18" charset="0"/>
                <a:cs typeface="Times New Roman" panose="02020603050405020304" pitchFamily="18" charset="0"/>
              </a:rPr>
              <a:t>TÀI LIỆU </a:t>
            </a:r>
          </a:p>
          <a:p>
            <a:pPr algn="ctr"/>
            <a:r>
              <a:rPr lang="en-US" altLang="en-US" sz="3200" dirty="0">
                <a:latin typeface="Times New Roman" panose="02020603050405020304" pitchFamily="18" charset="0"/>
                <a:ea typeface="ＭＳ Ｐゴシック" panose="020B0600070205080204" pitchFamily="34" charset="-128"/>
                <a:cs typeface="Times New Roman" panose="02020603050405020304" pitchFamily="18" charset="0"/>
              </a:rPr>
              <a:t>TẬP HUẤN TRIỂN KHAI HOẠT ĐỘNG 3- 4</a:t>
            </a:r>
          </a:p>
          <a:p>
            <a:pPr algn="ctr"/>
            <a:r>
              <a:rPr lang="en-US" altLang="en-US" sz="3200" dirty="0">
                <a:latin typeface="Times New Roman" panose="02020603050405020304" pitchFamily="18" charset="0"/>
                <a:ea typeface="ＭＳ Ｐゴシック" panose="020B0600070205080204" pitchFamily="34" charset="-128"/>
                <a:cs typeface="Times New Roman" panose="02020603050405020304" pitchFamily="18" charset="0"/>
              </a:rPr>
              <a:t>KẾ HOẠCH PHÁT TRIỂN DTTS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27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0571629"/>
              </p:ext>
            </p:extLst>
          </p:nvPr>
        </p:nvGraphicFramePr>
        <p:xfrm>
          <a:off x="419878" y="970384"/>
          <a:ext cx="11675666" cy="588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5"/>
          <p:cNvSpPr txBox="1">
            <a:spLocks/>
          </p:cNvSpPr>
          <p:nvPr/>
        </p:nvSpPr>
        <p:spPr>
          <a:xfrm>
            <a:off x="1810137" y="707728"/>
            <a:ext cx="9248083" cy="523913"/>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latin typeface="Times New Roman" panose="02020603050405020304" pitchFamily="18" charset="0"/>
                <a:cs typeface="Times New Roman" panose="02020603050405020304" pitchFamily="18" charset="0"/>
              </a:rPr>
              <a:t>3. </a:t>
            </a:r>
            <a:r>
              <a:rPr lang="vi-VN" altLang="en-US"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Các Hợp phần của Dự án</a:t>
            </a:r>
            <a:endParaRPr lang="en-US" altLang="en-US"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9891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498728" y="571361"/>
            <a:ext cx="4988358" cy="867747"/>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vi</a:t>
            </a:r>
            <a:r>
              <a:rPr lang="x-none" sz="2400" dirty="0">
                <a:solidFill>
                  <a:schemeClr val="tx1"/>
                </a:solidFill>
                <a:latin typeface="Times New Roman" panose="02020603050405020304" pitchFamily="18" charset="0"/>
                <a:cs typeface="Times New Roman" panose="02020603050405020304" pitchFamily="18" charset="0"/>
              </a:rPr>
              <a:t> thực hiện dự 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Tây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Ninh</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8858471" y="2585033"/>
            <a:ext cx="2197289" cy="5987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Times New Roman" panose="02020603050405020304" pitchFamily="18" charset="0"/>
                <a:cs typeface="Times New Roman" panose="02020603050405020304" pitchFamily="18" charset="0"/>
              </a:rPr>
              <a:t>TX. </a:t>
            </a:r>
            <a:r>
              <a:rPr lang="en-US" dirty="0" err="1" smtClean="0">
                <a:solidFill>
                  <a:schemeClr val="tx1"/>
                </a:solidFill>
                <a:latin typeface="Times New Roman" panose="02020603050405020304" pitchFamily="18" charset="0"/>
                <a:cs typeface="Times New Roman" panose="02020603050405020304" pitchFamily="18" charset="0"/>
              </a:rPr>
              <a:t>Tràng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Bàng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858472" y="3851548"/>
            <a:ext cx="2197289" cy="5883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tx1"/>
                </a:solidFill>
                <a:latin typeface="Times New Roman" panose="02020603050405020304" pitchFamily="18" charset="0"/>
                <a:cs typeface="Times New Roman" panose="02020603050405020304" pitchFamily="18" charset="0"/>
              </a:rPr>
              <a:t>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Bến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Cầu</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868171" y="1042143"/>
            <a:ext cx="2197289" cy="6880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Times New Roman" panose="02020603050405020304" pitchFamily="18" charset="0"/>
                <a:cs typeface="Times New Roman" panose="02020603050405020304" pitchFamily="18" charset="0"/>
              </a:rPr>
              <a:t>TP. </a:t>
            </a:r>
            <a:r>
              <a:rPr lang="en-US" dirty="0" err="1" smtClean="0">
                <a:solidFill>
                  <a:schemeClr val="tx1"/>
                </a:solidFill>
                <a:latin typeface="Times New Roman" panose="02020603050405020304" pitchFamily="18" charset="0"/>
                <a:cs typeface="Times New Roman" panose="02020603050405020304" pitchFamily="18" charset="0"/>
              </a:rPr>
              <a:t>Tây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Ninh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6" name="Right Arrow 25"/>
          <p:cNvSpPr/>
          <p:nvPr/>
        </p:nvSpPr>
        <p:spPr>
          <a:xfrm>
            <a:off x="7016918" y="1155434"/>
            <a:ext cx="1419367" cy="70017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02591" y="1216403"/>
            <a:ext cx="2323594" cy="35634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Times New Roman" panose="02020603050405020304" pitchFamily="18" charset="0"/>
                <a:cs typeface="Times New Roman" panose="02020603050405020304" pitchFamily="18" charset="0"/>
              </a:rPr>
              <a:t>DỰ ÁN</a:t>
            </a:r>
          </a:p>
          <a:p>
            <a:pPr lvl="0" algn="ctr"/>
            <a:r>
              <a:rPr lang="en-US" b="1" dirty="0">
                <a:solidFill>
                  <a:schemeClr val="tx1"/>
                </a:solidFill>
                <a:latin typeface="Times New Roman" panose="02020603050405020304" pitchFamily="18" charset="0"/>
                <a:cs typeface="Times New Roman" panose="02020603050405020304" pitchFamily="18" charset="0"/>
              </a:rPr>
              <a:t>SẼ ĐƯỢC </a:t>
            </a:r>
          </a:p>
          <a:p>
            <a:pPr lvl="0" algn="ctr"/>
            <a:r>
              <a:rPr lang="en-US" b="1" dirty="0">
                <a:solidFill>
                  <a:schemeClr val="tx1"/>
                </a:solidFill>
                <a:latin typeface="Times New Roman" panose="02020603050405020304" pitchFamily="18" charset="0"/>
                <a:cs typeface="Times New Roman" panose="02020603050405020304" pitchFamily="18" charset="0"/>
              </a:rPr>
              <a:t>TRIỂN KHAI</a:t>
            </a:r>
          </a:p>
          <a:p>
            <a:pPr lvl="0" algn="ctr"/>
            <a:r>
              <a:rPr lang="en-US" b="1" dirty="0">
                <a:solidFill>
                  <a:schemeClr val="tx1"/>
                </a:solidFill>
                <a:latin typeface="Times New Roman" panose="02020603050405020304" pitchFamily="18" charset="0"/>
                <a:cs typeface="Times New Roman" panose="02020603050405020304" pitchFamily="18" charset="0"/>
              </a:rPr>
              <a:t> TẠI </a:t>
            </a:r>
            <a:r>
              <a:rPr lang="en-US" b="1" dirty="0" smtClean="0">
                <a:solidFill>
                  <a:schemeClr val="tx1"/>
                </a:solidFill>
                <a:latin typeface="Times New Roman" panose="02020603050405020304" pitchFamily="18" charset="0"/>
                <a:cs typeface="Times New Roman" panose="02020603050405020304" pitchFamily="18" charset="0"/>
              </a:rPr>
              <a:t>06 </a:t>
            </a:r>
            <a:endParaRPr lang="en-US" b="1" dirty="0">
              <a:solidFill>
                <a:schemeClr val="tx1"/>
              </a:solidFill>
              <a:latin typeface="Times New Roman" panose="02020603050405020304" pitchFamily="18" charset="0"/>
              <a:cs typeface="Times New Roman" panose="02020603050405020304" pitchFamily="18" charset="0"/>
            </a:endParaRPr>
          </a:p>
          <a:p>
            <a:pPr lvl="0" algn="ctr"/>
            <a:r>
              <a:rPr lang="en-US" b="1" dirty="0">
                <a:solidFill>
                  <a:schemeClr val="tx1"/>
                </a:solidFill>
                <a:latin typeface="Times New Roman" panose="02020603050405020304" pitchFamily="18" charset="0"/>
                <a:cs typeface="Times New Roman" panose="02020603050405020304" pitchFamily="18" charset="0"/>
              </a:rPr>
              <a:t>HUYỆN, THỊ</a:t>
            </a:r>
          </a:p>
          <a:p>
            <a:pPr lvl="0" algn="ctr"/>
            <a:r>
              <a:rPr lang="en-US" b="1" dirty="0" smtClean="0">
                <a:solidFill>
                  <a:schemeClr val="tx1"/>
                </a:solidFill>
                <a:latin typeface="Times New Roman" panose="02020603050405020304" pitchFamily="18" charset="0"/>
                <a:cs typeface="Times New Roman" panose="02020603050405020304" pitchFamily="18" charset="0"/>
              </a:rPr>
              <a:t>XÃ, THÀNH PHỐ CỦA </a:t>
            </a:r>
            <a:r>
              <a:rPr lang="en-US" b="1" dirty="0">
                <a:solidFill>
                  <a:schemeClr val="tx1"/>
                </a:solidFill>
                <a:latin typeface="Times New Roman" panose="02020603050405020304" pitchFamily="18" charset="0"/>
                <a:cs typeface="Times New Roman" panose="02020603050405020304" pitchFamily="18" charset="0"/>
              </a:rPr>
              <a:t>TỈNH</a:t>
            </a:r>
          </a:p>
          <a:p>
            <a:pPr lvl="0" algn="ct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TÂY NINH</a:t>
            </a:r>
            <a:r>
              <a:rPr lang="en-US"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8" name="Right Arrow 27"/>
          <p:cNvSpPr/>
          <p:nvPr/>
        </p:nvSpPr>
        <p:spPr>
          <a:xfrm>
            <a:off x="7016917" y="2543468"/>
            <a:ext cx="1419367" cy="725933"/>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7026185" y="3760919"/>
            <a:ext cx="1419367" cy="74093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21840" y="1359217"/>
            <a:ext cx="2197289" cy="6880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Times New Roman" panose="02020603050405020304" pitchFamily="18" charset="0"/>
                <a:cs typeface="Times New Roman" panose="02020603050405020304" pitchFamily="18" charset="0"/>
              </a:rPr>
              <a:t>H. </a:t>
            </a:r>
            <a:r>
              <a:rPr lang="en-US" dirty="0" err="1" smtClean="0">
                <a:solidFill>
                  <a:schemeClr val="tx1"/>
                </a:solidFill>
                <a:latin typeface="Times New Roman" panose="02020603050405020304" pitchFamily="18" charset="0"/>
                <a:cs typeface="Times New Roman" panose="02020603050405020304" pitchFamily="18" charset="0"/>
              </a:rPr>
              <a:t>Dương</a:t>
            </a:r>
            <a:r>
              <a:rPr lang="en-US" dirty="0" smtClean="0">
                <a:solidFill>
                  <a:schemeClr val="tx1"/>
                </a:solidFill>
                <a:latin typeface="Times New Roman" panose="02020603050405020304" pitchFamily="18" charset="0"/>
                <a:cs typeface="Times New Roman" panose="02020603050405020304" pitchFamily="18" charset="0"/>
              </a:rPr>
              <a:t> Minh </a:t>
            </a:r>
            <a:r>
              <a:rPr lang="en-US" dirty="0" err="1" smtClean="0">
                <a:solidFill>
                  <a:schemeClr val="tx1"/>
                </a:solidFill>
                <a:latin typeface="Times New Roman" panose="02020603050405020304" pitchFamily="18" charset="0"/>
                <a:cs typeface="Times New Roman" panose="02020603050405020304" pitchFamily="18" charset="0"/>
              </a:rPr>
              <a:t>Châu</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821842" y="2632067"/>
            <a:ext cx="2197289" cy="6880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Times New Roman" panose="02020603050405020304" pitchFamily="18" charset="0"/>
                <a:cs typeface="Times New Roman" panose="02020603050405020304" pitchFamily="18" charset="0"/>
              </a:rPr>
              <a:t>H. </a:t>
            </a:r>
            <a:r>
              <a:rPr lang="en-US" dirty="0" err="1">
                <a:solidFill>
                  <a:schemeClr val="tx1"/>
                </a:solidFill>
                <a:latin typeface="Times New Roman" panose="02020603050405020304" pitchFamily="18" charset="0"/>
                <a:cs typeface="Times New Roman" panose="02020603050405020304" pitchFamily="18" charset="0"/>
              </a:rPr>
              <a:t>Châu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Thành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1" name="Rectangle 70"/>
          <p:cNvSpPr/>
          <p:nvPr/>
        </p:nvSpPr>
        <p:spPr>
          <a:xfrm>
            <a:off x="821841" y="3801684"/>
            <a:ext cx="2197289" cy="6880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Times New Roman" panose="02020603050405020304" pitchFamily="18" charset="0"/>
                <a:cs typeface="Times New Roman" panose="02020603050405020304" pitchFamily="18" charset="0"/>
              </a:rPr>
              <a:t>H. </a:t>
            </a:r>
            <a:r>
              <a:rPr lang="en-US" dirty="0" err="1" smtClean="0">
                <a:solidFill>
                  <a:schemeClr val="tx1"/>
                </a:solidFill>
                <a:latin typeface="Times New Roman" panose="02020603050405020304" pitchFamily="18" charset="0"/>
                <a:cs typeface="Times New Roman" panose="02020603050405020304" pitchFamily="18" charset="0"/>
              </a:rPr>
              <a:t>Gò</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Dầu</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4" name="Right Arrow 73"/>
          <p:cNvSpPr/>
          <p:nvPr/>
        </p:nvSpPr>
        <p:spPr>
          <a:xfrm rot="10800000">
            <a:off x="3253234" y="1249304"/>
            <a:ext cx="1446638" cy="70017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rot="10800000">
            <a:off x="3283224" y="3801684"/>
            <a:ext cx="1419367" cy="70017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rot="10800000">
            <a:off x="3253236" y="2657439"/>
            <a:ext cx="1439661" cy="70017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07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552" y="419878"/>
            <a:ext cx="8742784" cy="1138334"/>
          </a:xfrm>
        </p:spPr>
        <p:txBody>
          <a:bodyPr>
            <a:normAutofit/>
          </a:bodyPr>
          <a:lstStyle/>
          <a:p>
            <a:pPr lvl="0"/>
            <a:r>
              <a:rPr lang="en-US" sz="2800" b="1" u="sng">
                <a:latin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Giới thiệu về các tác động tích cực, tiêu cực khi triển khai Dự án</a:t>
            </a:r>
          </a:p>
        </p:txBody>
      </p:sp>
      <p:graphicFrame>
        <p:nvGraphicFramePr>
          <p:cNvPr id="10" name="Diagram 9"/>
          <p:cNvGraphicFramePr/>
          <p:nvPr>
            <p:extLst>
              <p:ext uri="{D42A27DB-BD31-4B8C-83A1-F6EECF244321}">
                <p14:modId xmlns:p14="http://schemas.microsoft.com/office/powerpoint/2010/main" val="35864879"/>
              </p:ext>
            </p:extLst>
          </p:nvPr>
        </p:nvGraphicFramePr>
        <p:xfrm>
          <a:off x="307910" y="1324947"/>
          <a:ext cx="11625943" cy="543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69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866" y="522515"/>
            <a:ext cx="8742784" cy="1138334"/>
          </a:xfrm>
        </p:spPr>
        <p:txBody>
          <a:bodyPr>
            <a:normAutofit/>
          </a:bodyPr>
          <a:lstStyle/>
          <a:p>
            <a:pPr lvl="0"/>
            <a:r>
              <a:rPr lang="en-US" sz="2800" b="1" u="sng">
                <a:latin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Giới thiệu về các tác động tích cực, tiêu cực khi triển khai Dự án </a:t>
            </a:r>
            <a:r>
              <a:rPr lang="en-US" sz="2800" i="1">
                <a:latin typeface="Times New Roman" panose="02020603050405020304" pitchFamily="18" charset="0"/>
                <a:cs typeface="Times New Roman" panose="02020603050405020304" pitchFamily="18" charset="0"/>
              </a:rPr>
              <a:t>(tiếp)</a:t>
            </a:r>
          </a:p>
        </p:txBody>
      </p:sp>
      <p:graphicFrame>
        <p:nvGraphicFramePr>
          <p:cNvPr id="10" name="Diagram 9"/>
          <p:cNvGraphicFramePr/>
          <p:nvPr>
            <p:extLst>
              <p:ext uri="{D42A27DB-BD31-4B8C-83A1-F6EECF244321}">
                <p14:modId xmlns:p14="http://schemas.microsoft.com/office/powerpoint/2010/main" val="4217866163"/>
              </p:ext>
            </p:extLst>
          </p:nvPr>
        </p:nvGraphicFramePr>
        <p:xfrm>
          <a:off x="755375" y="1660849"/>
          <a:ext cx="11022496" cy="502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28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a:latin typeface="Times New Roman" panose="02020603050405020304" pitchFamily="18" charset="0"/>
                <a:cs typeface="Times New Roman" panose="02020603050405020304" pitchFamily="18" charset="0"/>
              </a:rPr>
              <a:t>Ví dụ các tác động tích cực</a:t>
            </a:r>
          </a:p>
        </p:txBody>
      </p:sp>
      <p:sp>
        <p:nvSpPr>
          <p:cNvPr id="5" name="Rectangle 4"/>
          <p:cNvSpPr/>
          <p:nvPr/>
        </p:nvSpPr>
        <p:spPr>
          <a:xfrm>
            <a:off x="1508449" y="1398333"/>
            <a:ext cx="7252995" cy="646331"/>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Tiếp nhận và xử lý hồ sơ của người dân khi thực hiện các thủ tục hành chính về lĩnh vực đất đai…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78477" y="2044664"/>
            <a:ext cx="8583775" cy="4514756"/>
          </a:xfrm>
          <a:prstGeom prst="rect">
            <a:avLst/>
          </a:prstGeom>
          <a:noFill/>
          <a:ln>
            <a:noFill/>
          </a:ln>
        </p:spPr>
      </p:pic>
    </p:spTree>
    <p:extLst>
      <p:ext uri="{BB962C8B-B14F-4D97-AF65-F5344CB8AC3E}">
        <p14:creationId xmlns:p14="http://schemas.microsoft.com/office/powerpoint/2010/main" val="367634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a:latin typeface="Times New Roman" panose="02020603050405020304" pitchFamily="18" charset="0"/>
                <a:cs typeface="Times New Roman" panose="02020603050405020304" pitchFamily="18" charset="0"/>
              </a:rPr>
              <a:t>Ví dụ các tác động tích cực</a:t>
            </a:r>
          </a:p>
        </p:txBody>
      </p:sp>
      <p:sp>
        <p:nvSpPr>
          <p:cNvPr id="5" name="Rectangle 4"/>
          <p:cNvSpPr/>
          <p:nvPr/>
        </p:nvSpPr>
        <p:spPr>
          <a:xfrm>
            <a:off x="1508449" y="1398333"/>
            <a:ext cx="7252995" cy="646331"/>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Tiếp nhận và xử lý hồ sơ của người dân khi thực hiện các thủ tục hành chính về lĩnh vực đất đai…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78477" y="2044664"/>
            <a:ext cx="8583775" cy="4514756"/>
          </a:xfrm>
          <a:prstGeom prst="rect">
            <a:avLst/>
          </a:prstGeom>
          <a:noFill/>
          <a:ln>
            <a:noFill/>
          </a:ln>
        </p:spPr>
      </p:pic>
    </p:spTree>
    <p:extLst>
      <p:ext uri="{BB962C8B-B14F-4D97-AF65-F5344CB8AC3E}">
        <p14:creationId xmlns:p14="http://schemas.microsoft.com/office/powerpoint/2010/main" val="57216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a:latin typeface="Times New Roman" panose="02020603050405020304" pitchFamily="18" charset="0"/>
                <a:cs typeface="Times New Roman" panose="02020603050405020304" pitchFamily="18" charset="0"/>
              </a:rPr>
              <a:t>Ví dụ các tác động tích cực </a:t>
            </a:r>
            <a:r>
              <a:rPr lang="en-US" sz="3000" i="1">
                <a:latin typeface="Times New Roman" panose="02020603050405020304" pitchFamily="18" charset="0"/>
                <a:cs typeface="Times New Roman" panose="02020603050405020304" pitchFamily="18" charset="0"/>
              </a:rPr>
              <a:t>(tiếp)</a:t>
            </a:r>
          </a:p>
        </p:txBody>
      </p:sp>
      <p:sp>
        <p:nvSpPr>
          <p:cNvPr id="5" name="Rectangle 4"/>
          <p:cNvSpPr/>
          <p:nvPr/>
        </p:nvSpPr>
        <p:spPr>
          <a:xfrm>
            <a:off x="1508449" y="1398333"/>
            <a:ext cx="7252995" cy="400110"/>
          </a:xfrm>
          <a:prstGeom prst="rect">
            <a:avLst/>
          </a:prstGeom>
        </p:spPr>
        <p:txBody>
          <a:bodyPr wrap="square">
            <a:spAutoFit/>
          </a:bodyPr>
          <a:lstStyle/>
          <a:p>
            <a:r>
              <a:rPr lang="en-US" sz="2000"/>
              <a:t>- Tra cứu thông tin hồ sơ địa chính</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777" y="1798443"/>
            <a:ext cx="8518460" cy="4690732"/>
          </a:xfrm>
          <a:prstGeom prst="rect">
            <a:avLst/>
          </a:prstGeom>
          <a:noFill/>
          <a:ln>
            <a:noFill/>
          </a:ln>
        </p:spPr>
      </p:pic>
    </p:spTree>
    <p:extLst>
      <p:ext uri="{BB962C8B-B14F-4D97-AF65-F5344CB8AC3E}">
        <p14:creationId xmlns:p14="http://schemas.microsoft.com/office/powerpoint/2010/main" val="25574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a:latin typeface="Times New Roman" panose="02020603050405020304" pitchFamily="18" charset="0"/>
                <a:cs typeface="Times New Roman" panose="02020603050405020304" pitchFamily="18" charset="0"/>
              </a:rPr>
              <a:t>Ví dụ các tác động tích cực </a:t>
            </a:r>
            <a:r>
              <a:rPr lang="en-US" sz="3000" i="1">
                <a:latin typeface="Times New Roman" panose="02020603050405020304" pitchFamily="18" charset="0"/>
                <a:cs typeface="Times New Roman" panose="02020603050405020304" pitchFamily="18" charset="0"/>
              </a:rPr>
              <a:t>(tiếp)</a:t>
            </a:r>
          </a:p>
        </p:txBody>
      </p:sp>
      <p:sp>
        <p:nvSpPr>
          <p:cNvPr id="5" name="Rectangle 4"/>
          <p:cNvSpPr/>
          <p:nvPr/>
        </p:nvSpPr>
        <p:spPr>
          <a:xfrm>
            <a:off x="1508449" y="1398333"/>
            <a:ext cx="9007151" cy="707886"/>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Người dân thực hiện tra cứu thông tin đất đai trên cổng thông tin đất đai như nào, và khi tra cứu thì họ nắm được các thông tin gì…</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8449" y="2130827"/>
            <a:ext cx="9716277" cy="4727173"/>
          </a:xfrm>
          <a:prstGeom prst="rect">
            <a:avLst/>
          </a:prstGeom>
          <a:noFill/>
          <a:ln>
            <a:noFill/>
          </a:ln>
        </p:spPr>
      </p:pic>
    </p:spTree>
    <p:extLst>
      <p:ext uri="{BB962C8B-B14F-4D97-AF65-F5344CB8AC3E}">
        <p14:creationId xmlns:p14="http://schemas.microsoft.com/office/powerpoint/2010/main" val="138204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a:latin typeface="Times New Roman" panose="02020603050405020304" pitchFamily="18" charset="0"/>
                <a:cs typeface="Times New Roman" panose="02020603050405020304" pitchFamily="18" charset="0"/>
              </a:rPr>
              <a:t>Ví dụ các tác động tích cực </a:t>
            </a:r>
            <a:r>
              <a:rPr lang="en-US" sz="3000" i="1">
                <a:latin typeface="Times New Roman" panose="02020603050405020304" pitchFamily="18" charset="0"/>
                <a:cs typeface="Times New Roman" panose="02020603050405020304" pitchFamily="18" charset="0"/>
              </a:rPr>
              <a:t>(tiếp)</a:t>
            </a:r>
          </a:p>
        </p:txBody>
      </p:sp>
      <p:sp>
        <p:nvSpPr>
          <p:cNvPr id="5" name="Rectangle 4"/>
          <p:cNvSpPr/>
          <p:nvPr/>
        </p:nvSpPr>
        <p:spPr>
          <a:xfrm>
            <a:off x="1508449" y="1398333"/>
            <a:ext cx="9007151" cy="707886"/>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Người dân thực hiện tra cứu thông tin đất đai trên cổng thông tin đất đai như nào, và khi tra cứu thì họ nắm được các thông tin gì…</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0" y="2106219"/>
            <a:ext cx="8778240" cy="4593161"/>
          </a:xfrm>
          <a:prstGeom prst="rect">
            <a:avLst/>
          </a:prstGeom>
          <a:noFill/>
          <a:ln>
            <a:noFill/>
          </a:ln>
        </p:spPr>
      </p:pic>
    </p:spTree>
    <p:extLst>
      <p:ext uri="{BB962C8B-B14F-4D97-AF65-F5344CB8AC3E}">
        <p14:creationId xmlns:p14="http://schemas.microsoft.com/office/powerpoint/2010/main" val="2754145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541" y="502812"/>
            <a:ext cx="8911687" cy="1280890"/>
          </a:xfrm>
        </p:spPr>
        <p:txBody>
          <a:bodyPr>
            <a:normAutofit/>
          </a:bodyPr>
          <a:lstStyle/>
          <a:p>
            <a:pPr lvl="0"/>
            <a:r>
              <a:rPr lang="en-US" sz="2800" b="1">
                <a:latin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cs typeface="Times New Roman" panose="02020603050405020304" pitchFamily="18" charset="0"/>
              </a:rPr>
              <a:t>Tham gia thảo luận thông quan 1 số nội dung trong mẫu biểu tham vấn</a:t>
            </a:r>
            <a:r>
              <a:rPr lang="en-US" sz="2800"/>
              <a:t>.</a:t>
            </a:r>
          </a:p>
        </p:txBody>
      </p:sp>
      <p:sp>
        <p:nvSpPr>
          <p:cNvPr id="3" name="Content Placeholder 2"/>
          <p:cNvSpPr>
            <a:spLocks noGrp="1"/>
          </p:cNvSpPr>
          <p:nvPr>
            <p:ph idx="1"/>
          </p:nvPr>
        </p:nvSpPr>
        <p:spPr>
          <a:xfrm>
            <a:off x="1622541" y="1783702"/>
            <a:ext cx="8915400" cy="4701074"/>
          </a:xfrm>
        </p:spPr>
        <p:txBody>
          <a:bodyPr>
            <a:normAutofit/>
          </a:bodyPr>
          <a:lstStyle/>
          <a:p>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qua 1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p>
          <a:p>
            <a:pPr algn="just"/>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đích</a:t>
            </a:r>
            <a:r>
              <a:rPr lang="en-US" sz="2000" b="1"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DTTS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925" y="624110"/>
            <a:ext cx="9725688" cy="705926"/>
          </a:xfrm>
        </p:spPr>
        <p:txBody>
          <a:bodyPr>
            <a:normAutofit/>
          </a:bodyPr>
          <a:lstStyle/>
          <a:p>
            <a:r>
              <a:rPr lang="en-US" sz="2800" b="1">
                <a:latin typeface="Times New Roman" panose="02020603050405020304" pitchFamily="18" charset="0"/>
                <a:cs typeface="Times New Roman" panose="02020603050405020304" pitchFamily="18" charset="0"/>
              </a:rPr>
              <a:t>I. Căn cứ pháp lý</a:t>
            </a:r>
          </a:p>
        </p:txBody>
      </p:sp>
      <p:sp>
        <p:nvSpPr>
          <p:cNvPr id="3" name="Content Placeholder 2"/>
          <p:cNvSpPr>
            <a:spLocks noGrp="1"/>
          </p:cNvSpPr>
          <p:nvPr>
            <p:ph idx="1"/>
          </p:nvPr>
        </p:nvSpPr>
        <p:spPr>
          <a:xfrm>
            <a:off x="615141" y="1330036"/>
            <a:ext cx="11371811" cy="5187142"/>
          </a:xfrm>
        </p:spPr>
        <p:txBody>
          <a:bodyPr>
            <a:noAutofit/>
          </a:bodyPr>
          <a:lstStyle/>
          <a:p>
            <a:r>
              <a:rPr lang="en-US" sz="2000" dirty="0">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1238/QĐ-BTNMT </a:t>
            </a:r>
            <a:r>
              <a:rPr lang="en-US" sz="2000" dirty="0" err="1">
                <a:solidFill>
                  <a:schemeClr val="tx1"/>
                </a:solidFill>
                <a:latin typeface="Times New Roman" panose="02020603050405020304" pitchFamily="18" charset="0"/>
                <a:cs typeface="Times New Roman" panose="02020603050405020304" pitchFamily="18" charset="0"/>
              </a:rPr>
              <a:t>ngày</a:t>
            </a:r>
            <a:r>
              <a:rPr lang="en-US" sz="2000" dirty="0">
                <a:solidFill>
                  <a:schemeClr val="tx1"/>
                </a:solidFill>
                <a:latin typeface="Times New Roman" panose="02020603050405020304" pitchFamily="18" charset="0"/>
                <a:cs typeface="Times New Roman" panose="02020603050405020304" pitchFamily="18" charset="0"/>
              </a:rPr>
              <a:t> 30 </a:t>
            </a:r>
            <a:r>
              <a:rPr lang="en-US" sz="2000" dirty="0" err="1">
                <a:solidFill>
                  <a:schemeClr val="tx1"/>
                </a:solidFill>
                <a:latin typeface="Times New Roman" panose="02020603050405020304" pitchFamily="18" charset="0"/>
                <a:cs typeface="Times New Roman" panose="02020603050405020304" pitchFamily="18" charset="0"/>
              </a:rPr>
              <a:t>tháng</a:t>
            </a:r>
            <a:r>
              <a:rPr lang="en-US" sz="2000" dirty="0">
                <a:solidFill>
                  <a:schemeClr val="tx1"/>
                </a:solidFill>
                <a:latin typeface="Times New Roman" panose="02020603050405020304" pitchFamily="18" charset="0"/>
                <a:cs typeface="Times New Roman" panose="02020603050405020304" pitchFamily="18" charset="0"/>
              </a:rPr>
              <a:t> 05 </a:t>
            </a: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2016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duyệt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VILG);</a:t>
            </a: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1141/QĐ-BTNMT </a:t>
            </a:r>
            <a:r>
              <a:rPr lang="en-US" sz="2000" dirty="0" err="1">
                <a:solidFill>
                  <a:schemeClr val="tx1"/>
                </a:solidFill>
                <a:latin typeface="Times New Roman" panose="02020603050405020304" pitchFamily="18" charset="0"/>
                <a:cs typeface="Times New Roman" panose="02020603050405020304" pitchFamily="18" charset="0"/>
              </a:rPr>
              <a:t>ngày</a:t>
            </a:r>
            <a:r>
              <a:rPr lang="en-US" sz="2000" dirty="0">
                <a:solidFill>
                  <a:schemeClr val="tx1"/>
                </a:solidFill>
                <a:latin typeface="Times New Roman" panose="02020603050405020304" pitchFamily="18" charset="0"/>
                <a:cs typeface="Times New Roman" panose="02020603050405020304" pitchFamily="18" charset="0"/>
              </a:rPr>
              <a:t> 20 </a:t>
            </a:r>
            <a:r>
              <a:rPr lang="en-US" sz="2000" dirty="0" err="1">
                <a:solidFill>
                  <a:schemeClr val="tx1"/>
                </a:solidFill>
                <a:latin typeface="Times New Roman" panose="02020603050405020304" pitchFamily="18" charset="0"/>
                <a:cs typeface="Times New Roman" panose="02020603050405020304" pitchFamily="18" charset="0"/>
              </a:rPr>
              <a:t>tháng</a:t>
            </a:r>
            <a:r>
              <a:rPr lang="en-US" sz="2000" dirty="0">
                <a:solidFill>
                  <a:schemeClr val="tx1"/>
                </a:solidFill>
                <a:latin typeface="Times New Roman" panose="02020603050405020304" pitchFamily="18" charset="0"/>
                <a:cs typeface="Times New Roman" panose="02020603050405020304" pitchFamily="18" charset="0"/>
              </a:rPr>
              <a:t> 05 </a:t>
            </a: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2020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duyệt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bổ</a:t>
            </a:r>
            <a:r>
              <a:rPr lang="en-US" sz="2000" dirty="0">
                <a:solidFill>
                  <a:schemeClr val="tx1"/>
                </a:solidFill>
                <a:latin typeface="Times New Roman" panose="02020603050405020304" pitchFamily="18" charset="0"/>
                <a:cs typeface="Times New Roman" panose="02020603050405020304" pitchFamily="18" charset="0"/>
              </a:rPr>
              <a:t> sung </a:t>
            </a:r>
            <a:r>
              <a:rPr lang="en-US" sz="2000" dirty="0" err="1">
                <a:solidFill>
                  <a:schemeClr val="tx1"/>
                </a:solidFill>
                <a:latin typeface="Times New Roman" panose="02020603050405020304" pitchFamily="18" charset="0"/>
                <a:cs typeface="Times New Roman" panose="02020603050405020304" pitchFamily="18" charset="0"/>
              </a:rPr>
              <a:t>Sổ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dẫn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120/QĐ-UBND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13/1/2022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UBND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Tây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Ninh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phê</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duyệt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tộc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Tây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Ninh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thuộc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Ninh</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583/QĐ-UBND </a:t>
            </a:r>
            <a:r>
              <a:rPr lang="en-US" sz="2000" dirty="0" err="1" smtClean="0">
                <a:solidFill>
                  <a:srgbClr val="FF0000"/>
                </a:solidFill>
                <a:latin typeface="Times New Roman" panose="02020603050405020304" pitchFamily="18" charset="0"/>
                <a:cs typeface="Times New Roman" panose="02020603050405020304" pitchFamily="18" charset="0"/>
              </a:rPr>
              <a:t>ngày</a:t>
            </a:r>
            <a:r>
              <a:rPr lang="en-US" sz="2000" dirty="0" smtClean="0">
                <a:solidFill>
                  <a:srgbClr val="FF0000"/>
                </a:solidFill>
                <a:latin typeface="Times New Roman" panose="02020603050405020304" pitchFamily="18" charset="0"/>
                <a:cs typeface="Times New Roman" panose="02020603050405020304" pitchFamily="18" charset="0"/>
              </a:rPr>
              <a:t> 14/3/2022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UBND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Ninh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lập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Nhóm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vấn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nhóm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tư</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vấn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cộng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huyện</a:t>
            </a:r>
            <a:r>
              <a:rPr lang="en-US" sz="2000" dirty="0">
                <a:solidFill>
                  <a:srgbClr val="FF0000"/>
                </a:solidFill>
                <a:latin typeface="Times New Roman" panose="02020603050405020304" pitchFamily="18" charset="0"/>
                <a:cs typeface="Times New Roman" panose="02020603050405020304" pitchFamily="18" charset="0"/>
              </a:rPr>
              <a:t>.</a:t>
            </a: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07/KH-VILG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03/7/2020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Ban </a:t>
            </a:r>
            <a:r>
              <a:rPr lang="en-US" sz="2000" dirty="0" err="1">
                <a:solidFill>
                  <a:srgbClr val="FF0000"/>
                </a:solidFill>
                <a:latin typeface="Times New Roman" panose="02020603050405020304" pitchFamily="18" charset="0"/>
                <a:cs typeface="Times New Roman" panose="02020603050405020304" pitchFamily="18" charset="0"/>
              </a:rPr>
              <a:t>Quản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án</a:t>
            </a:r>
            <a:r>
              <a:rPr lang="en-US" sz="2000" dirty="0">
                <a:solidFill>
                  <a:srgbClr val="FF0000"/>
                </a:solidFill>
                <a:latin typeface="Times New Roman" panose="02020603050405020304" pitchFamily="18" charset="0"/>
                <a:cs typeface="Times New Roman" panose="02020603050405020304" pitchFamily="18" charset="0"/>
              </a:rPr>
              <a:t> VILG </a:t>
            </a:r>
            <a:r>
              <a:rPr lang="en-US" sz="2000" dirty="0" err="1">
                <a:solidFill>
                  <a:srgbClr val="FF0000"/>
                </a:solidFill>
                <a:latin typeface="Times New Roman" panose="02020603050405020304" pitchFamily="18" charset="0"/>
                <a:cs typeface="Times New Roman" panose="02020603050405020304" pitchFamily="18" charset="0"/>
              </a:rPr>
              <a:t>tỉnh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Tây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Ninh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về</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xây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dựng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hoạch</a:t>
            </a:r>
            <a:r>
              <a:rPr lang="en-US" sz="2000" dirty="0">
                <a:solidFill>
                  <a:srgbClr val="FF0000"/>
                </a:solidFill>
                <a:latin typeface="Times New Roman" panose="02020603050405020304" pitchFamily="18" charset="0"/>
                <a:cs typeface="Times New Roman" panose="02020603050405020304" pitchFamily="18" charset="0"/>
              </a:rPr>
              <a:t> chi </a:t>
            </a:r>
            <a:r>
              <a:rPr lang="en-US" sz="2000" dirty="0" err="1">
                <a:solidFill>
                  <a:srgbClr val="FF0000"/>
                </a:solidFill>
                <a:latin typeface="Times New Roman" panose="02020603050405020304" pitchFamily="18" charset="0"/>
                <a:cs typeface="Times New Roman" panose="02020603050405020304" pitchFamily="18" charset="0"/>
              </a:rPr>
              <a:t>tiết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phát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Tăng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Tây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Ninh</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52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7656" y="2675167"/>
            <a:ext cx="7477945" cy="861774"/>
          </a:xfrm>
          <a:prstGeom prst="rect">
            <a:avLst/>
          </a:prstGeom>
        </p:spPr>
        <p:txBody>
          <a:bodyPr wrap="none">
            <a:spAutoFit/>
          </a:bodyPr>
          <a:lstStyle/>
          <a:p>
            <a:pPr algn="ctr"/>
            <a:r>
              <a:rPr lang="en-US" sz="50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TRÂN TRỌNG CẢM ƠN.</a:t>
            </a:r>
            <a:endParaRPr lang="en-US" sz="5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8685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5" y="507732"/>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 Khung chính sách về Dân tộc thiểu số (DTTS) của Việt Nam và Ngân hàng thế giới</a:t>
            </a:r>
          </a:p>
        </p:txBody>
      </p:sp>
      <p:sp>
        <p:nvSpPr>
          <p:cNvPr id="5" name="Content Placeholder 4"/>
          <p:cNvSpPr>
            <a:spLocks noGrp="1"/>
          </p:cNvSpPr>
          <p:nvPr>
            <p:ph idx="1"/>
          </p:nvPr>
        </p:nvSpPr>
        <p:spPr>
          <a:xfrm>
            <a:off x="133002" y="1396538"/>
            <a:ext cx="11770821" cy="5309062"/>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DTTS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Việt</a:t>
            </a:r>
            <a:r>
              <a:rPr lang="en-US" sz="2000" b="1" dirty="0">
                <a:latin typeface="Times New Roman" panose="02020603050405020304" pitchFamily="18" charset="0"/>
                <a:cs typeface="Times New Roman" panose="02020603050405020304" pitchFamily="18" charset="0"/>
              </a:rPr>
              <a:t> Nam</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nước Việt Nam đã ban hành các chính sách về việc áp dụng chính sách kinh tế - xã hội cho từng vùng và từng dân tộc, có tính đến nhu cầu cụ thể của các nhóm DTTS. Kế hoạch và chiến lược phát triển kinh tế - xã hội cho sự phát triển kinh tế - xã hội của Việt Nam chú trọng tới DTTS, trong đó một số chương trình quan trọng như Chương trình 135 (xây dựng cơ sở hạ tầng cho khu vực nghèo, vùng xa và sâu) và Chương trình 134 (xóa nhà tạm).</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Luật Đất đai 2013 đã có những quy định cụ thể về chính sách đất đai đối với người DTTS, cụ thể như sau:  </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 Điều 27 quy định: Nhà nước có chính sách về đất ở, đất sinh hoạt cộng đồng cho đồng bào DTTS phù hợp với phong tục, tập quán, bản sắc văn hóa và điều kiện thực tế của từng vùng; có chính sách tạo điều kiện cho đồng bào DTTS trực tiếp sản xuất nông nghiệp ở nông thôn có đất để sản xuất nông nghiệp.</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Điều 110 quy định miễn, giảm tiền sử dụng đất, tiền thuê đất đối với trường hợp sử dụng đất để thực hiện chính sách nhà ở, đất ở đối với hộ gia đình, cá nhân là DTTS ở vùng có điều kiện kinh tế - xã hội đặc biệt khó khăn, vùng biên giới, hải đảo; sử dụng đất sản xuất nông nghiệp đối với hộ gia đình, cá nhân là DTTS.</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Điều 133 quy định việc giao đất, cho thuê đất phải ưu tiên hộ gia đình, cá nhân là DTTS không có đất hoặc thiếu đất sản xuất ở địa phương.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75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5797" y="474481"/>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 Khung chính sách về Dân tộc thiểu số (DTTS) của Việt Nam và Ngân hàng thế giới </a:t>
            </a:r>
            <a:r>
              <a:rPr lang="en-US" sz="2800" i="1">
                <a:latin typeface="Times New Roman" panose="02020603050405020304" pitchFamily="18" charset="0"/>
                <a:cs typeface="Times New Roman" panose="02020603050405020304" pitchFamily="18" charset="0"/>
              </a:rPr>
              <a:t>(tiếp)</a:t>
            </a:r>
          </a:p>
        </p:txBody>
      </p:sp>
      <p:sp>
        <p:nvSpPr>
          <p:cNvPr id="5" name="Content Placeholder 4"/>
          <p:cNvSpPr>
            <a:spLocks noGrp="1"/>
          </p:cNvSpPr>
          <p:nvPr>
            <p:ph idx="1"/>
          </p:nvPr>
        </p:nvSpPr>
        <p:spPr>
          <a:xfrm>
            <a:off x="419878" y="1396538"/>
            <a:ext cx="11772122" cy="5004261"/>
          </a:xfrm>
        </p:spPr>
        <p:txBody>
          <a:bodyPr>
            <a:noAutofit/>
          </a:bodyPr>
          <a:lstStyle/>
          <a:p>
            <a:pPr marL="0" indent="0" algn="just">
              <a:buNone/>
            </a:pPr>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DTTS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Chính sách hoạt động 4.10 (cập nhật năm 2005) của NHTG yêu cầu Bên đi vay thực hiện một quá trình tham vấn tự do, được thông báo trước và được thực hiện trước khi tiến hành </a:t>
            </a:r>
            <a:r>
              <a:rPr lang="en-US" sz="2000" dirty="0">
                <a:latin typeface="Times New Roman" panose="02020603050405020304" pitchFamily="18" charset="0"/>
                <a:cs typeface="Times New Roman" panose="02020603050405020304" pitchFamily="18" charset="0"/>
              </a:rPr>
              <a:t>D</a:t>
            </a:r>
            <a:r>
              <a:rPr lang="vi-VN" sz="2000" dirty="0">
                <a:latin typeface="Times New Roman" panose="02020603050405020304" pitchFamily="18" charset="0"/>
                <a:cs typeface="Times New Roman" panose="02020603050405020304" pitchFamily="18" charset="0"/>
              </a:rPr>
              <a:t>ự án với người DTTS khi họ bị ảnh hưởng bởi dự án. Mục đích của việc tham vấn này là nhằm tránh hoặc giảm thiểu những tác động xấu của dự án đến người DTTS và để đảm bảo các hoạt động của dự án phù hợp với văn hóa và phong tục của địa phương.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Chính sách an toàn của NHTG chỉ rõ người dân bản địa/người DTTS là nhóm</a:t>
            </a:r>
            <a:r>
              <a:rPr lang="en-US" sz="2000" dirty="0">
                <a:latin typeface="Times New Roman" panose="02020603050405020304" pitchFamily="18" charset="0"/>
                <a:cs typeface="Times New Roman" panose="02020603050405020304" pitchFamily="18" charset="0"/>
              </a:rPr>
              <a:t>:</a:t>
            </a:r>
          </a:p>
          <a:p>
            <a:pPr marL="0" indent="0" algn="just">
              <a:buNone/>
            </a:pPr>
            <a:r>
              <a:rPr lang="vi-VN" sz="2000" dirty="0">
                <a:latin typeface="Times New Roman" panose="02020603050405020304" pitchFamily="18" charset="0"/>
                <a:cs typeface="Times New Roman" panose="02020603050405020304" pitchFamily="18" charset="0"/>
              </a:rPr>
              <a:t> (a) tự xác định là những thành viên của nhóm văn hóa bản địa riêng biệt và được những nhóm khác công nhận;</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a:latin typeface="Times New Roman" panose="02020603050405020304" pitchFamily="18" charset="0"/>
                <a:cs typeface="Times New Roman" panose="02020603050405020304" pitchFamily="18" charset="0"/>
              </a:rPr>
              <a:t>(b) cùng chung môi trường sống riêng biệt về mặt địa lý hoặc cùng lãnh thổ của tổ tiên trong khu vực dự án và cùng chung nguồn tài nguyên thiên nhiên trong những môi trường và lãnh thổ này;</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a:latin typeface="Times New Roman" panose="02020603050405020304" pitchFamily="18" charset="0"/>
                <a:cs typeface="Times New Roman" panose="02020603050405020304" pitchFamily="18" charset="0"/>
              </a:rPr>
              <a:t>(c) thể chế về văn hóa theo phong tục tập quán riêng biệt so với xã hội và văn hóa chung;</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a:latin typeface="Times New Roman" panose="02020603050405020304" pitchFamily="18" charset="0"/>
                <a:cs typeface="Times New Roman" panose="02020603050405020304" pitchFamily="18" charset="0"/>
              </a:rPr>
              <a:t>(d) một ngôn ngữ bản địa (riêng), thường là khác với ngôn ngữ chính thức của đất nước hoặc của vùng.</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a:latin typeface="Times New Roman" panose="02020603050405020304" pitchFamily="18" charset="0"/>
                <a:cs typeface="Times New Roman" panose="02020603050405020304" pitchFamily="18" charset="0"/>
              </a:rPr>
              <a:t>Trong phạm vi triển khai dự án VILG, các nhóm DTTS tại các địa bàn triển khai dự án có khả năng nhận được lợi ích lâu dài từ việc được truyền thông để nhận thức được các quy định của pháp luật cho đến việc được tiếp cận với các thông tin đất đai và các dịch vụ đất đai.</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6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7" y="624110"/>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III. Cách thức triển khai hoạt động 03, 04</a:t>
            </a:r>
            <a:endParaRPr lang="en-US" sz="280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98516" y="1579418"/>
            <a:ext cx="11305307" cy="4821381"/>
          </a:xfrm>
        </p:spPr>
        <p:txBody>
          <a:bodyPr>
            <a:noAutofit/>
          </a:bodyPr>
          <a:lstStyle/>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 Ban QLDA VILG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DTTS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251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7" y="624110"/>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III. Cách thức triển khai hoạt động 03, 04 </a:t>
            </a:r>
            <a:r>
              <a:rPr lang="en-US" sz="2800" b="1" i="1">
                <a:latin typeface="Times New Roman" panose="02020603050405020304" pitchFamily="18" charset="0"/>
                <a:cs typeface="Times New Roman" panose="02020603050405020304" pitchFamily="18" charset="0"/>
              </a:rPr>
              <a:t>(tiếp)</a:t>
            </a:r>
            <a:endParaRPr lang="en-US" sz="2800" i="1">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094277602"/>
              </p:ext>
            </p:extLst>
          </p:nvPr>
        </p:nvGraphicFramePr>
        <p:xfrm>
          <a:off x="503853" y="1546168"/>
          <a:ext cx="11233717" cy="531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888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05" y="607484"/>
            <a:ext cx="8911687" cy="556297"/>
          </a:xfrm>
        </p:spPr>
        <p:txBody>
          <a:bodyPr>
            <a:normAutofit/>
          </a:bodyPr>
          <a:lstStyle/>
          <a:p>
            <a:r>
              <a:rPr lang="en-US" sz="2800" b="1">
                <a:latin typeface="Times New Roman" panose="02020603050405020304" pitchFamily="18" charset="0"/>
                <a:cs typeface="Times New Roman" panose="02020603050405020304" pitchFamily="18" charset="0"/>
              </a:rPr>
              <a:t>3. Triển khai thực hiện</a:t>
            </a:r>
            <a:endParaRPr lang="en-US" sz="2800"/>
          </a:p>
        </p:txBody>
      </p:sp>
      <p:graphicFrame>
        <p:nvGraphicFramePr>
          <p:cNvPr id="4" name="Diagram 3"/>
          <p:cNvGraphicFramePr/>
          <p:nvPr>
            <p:extLst>
              <p:ext uri="{D42A27DB-BD31-4B8C-83A1-F6EECF244321}">
                <p14:modId xmlns:p14="http://schemas.microsoft.com/office/powerpoint/2010/main" val="83704266"/>
              </p:ext>
            </p:extLst>
          </p:nvPr>
        </p:nvGraphicFramePr>
        <p:xfrm>
          <a:off x="116379" y="1306286"/>
          <a:ext cx="11870574" cy="534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58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25199682"/>
              </p:ext>
            </p:extLst>
          </p:nvPr>
        </p:nvGraphicFramePr>
        <p:xfrm>
          <a:off x="1558212" y="252528"/>
          <a:ext cx="10030813" cy="634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624163" y="475861"/>
            <a:ext cx="3966497" cy="6190946"/>
          </a:xfrm>
        </p:spPr>
        <p:txBody>
          <a:bodyPr>
            <a:normAutofit/>
          </a:bodyPr>
          <a:lstStyle/>
          <a:p>
            <a:pPr lvl="0" algn="just"/>
            <a:r>
              <a:rPr lang="en-US" sz="2800" b="1" u="sng">
                <a:latin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cs typeface="Times New Roman" panose="02020603050405020304" pitchFamily="18" charset="0"/>
              </a:rPr>
              <a:t>Giới thiệu tổng quan Dự án Tăng cường quản lý đất đai và cơ sở dữ liệu đất đai (VILG).</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r>
              <a:rPr lang="en-US" sz="2000" i="1" u="sng">
                <a:latin typeface="Times New Roman" panose="02020603050405020304" pitchFamily="18" charset="0"/>
                <a:cs typeface="Times New Roman" panose="02020603050405020304" pitchFamily="18" charset="0"/>
              </a:rPr>
              <a:t>Yêu cầu: </a:t>
            </a:r>
            <a:r>
              <a:rPr lang="en-US" sz="2000">
                <a:latin typeface="Times New Roman" panose="02020603050405020304" pitchFamily="18" charset="0"/>
                <a:cs typeface="Times New Roman" panose="02020603050405020304" pitchFamily="18" charset="0"/>
              </a:rPr>
              <a:t>Giới thiệu tổng quan về Dự án để Trưởng thôn, bản, già làng, người có uy tín và cộng đồng người dân tộc thiểu số hiểu về Dự án</a:t>
            </a:r>
            <a:br>
              <a:rPr lang="en-US" sz="200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
            </a:r>
            <a:br>
              <a:rPr lang="en-US" sz="2000">
                <a:latin typeface="Times New Roman" panose="02020603050405020304" pitchFamily="18" charset="0"/>
                <a:cs typeface="Times New Roman" panose="02020603050405020304" pitchFamily="18" charset="0"/>
              </a:rPr>
            </a:br>
            <a:r>
              <a:rPr lang="en-US" sz="2000" i="1" u="sng">
                <a:latin typeface="Times New Roman" panose="02020603050405020304" pitchFamily="18" charset="0"/>
                <a:cs typeface="Times New Roman" panose="02020603050405020304" pitchFamily="18" charset="0"/>
              </a:rPr>
              <a:t>Mục đích: </a:t>
            </a:r>
            <a:r>
              <a:rPr lang="en-US" sz="2000" i="1">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ể Trưởng thôn, bản, già làng, người có uy tín và cộng đồng người dân tộc thiểu số cơ bản nắm bắt biết về Dự án</a:t>
            </a:r>
            <a:r>
              <a:rPr lang="en-US" sz="2000"/>
              <a:t>.</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87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655320" y="2560320"/>
            <a:ext cx="1732280" cy="1770380"/>
            <a:chOff x="1285240" y="2428240"/>
            <a:chExt cx="1803400" cy="1803400"/>
          </a:xfrm>
          <a:gradFill flip="none" rotWithShape="1">
            <a:gsLst>
              <a:gs pos="0">
                <a:schemeClr val="bg1">
                  <a:lumMod val="75000"/>
                </a:schemeClr>
              </a:gs>
              <a:gs pos="100000">
                <a:schemeClr val="bg1">
                  <a:alpha val="50000"/>
                  <a:lumMod val="85000"/>
                </a:schemeClr>
              </a:gs>
            </a:gsLst>
            <a:lin ang="10800000" scaled="1"/>
            <a:tileRect/>
          </a:gradFill>
        </p:grpSpPr>
        <p:sp>
          <p:nvSpPr>
            <p:cNvPr id="8" name="Flowchart: Connector 7"/>
            <p:cNvSpPr/>
            <p:nvPr/>
          </p:nvSpPr>
          <p:spPr>
            <a:xfrm>
              <a:off x="1432560" y="2575560"/>
              <a:ext cx="1508760" cy="150876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n w="12700">
                    <a:solidFill>
                      <a:schemeClr val="tx1"/>
                    </a:solidFill>
                  </a:ln>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MỤC TIÊU CỤ THỂ CỦA </a:t>
              </a:r>
            </a:p>
            <a:p>
              <a:pPr algn="ctr"/>
              <a:r>
                <a:rPr lang="en-US" sz="1600">
                  <a:ln w="12700">
                    <a:solidFill>
                      <a:schemeClr val="tx1"/>
                    </a:solidFill>
                  </a:ln>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a:t>
              </a:r>
            </a:p>
          </p:txBody>
        </p:sp>
        <p:sp>
          <p:nvSpPr>
            <p:cNvPr id="9" name="Donut 8"/>
            <p:cNvSpPr/>
            <p:nvPr/>
          </p:nvSpPr>
          <p:spPr>
            <a:xfrm>
              <a:off x="1285240" y="2428240"/>
              <a:ext cx="1803400" cy="1803400"/>
            </a:xfrm>
            <a:prstGeom prst="donut">
              <a:avLst>
                <a:gd name="adj" fmla="val 7636"/>
              </a:avLst>
            </a:prstGeom>
            <a:grpFill/>
            <a:ln>
              <a:noFill/>
            </a:ln>
            <a:effectLst>
              <a:outerShdw blurRad="88900" dist="635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Block Arc 10"/>
          <p:cNvSpPr/>
          <p:nvPr/>
        </p:nvSpPr>
        <p:spPr>
          <a:xfrm rot="5400000">
            <a:off x="-119075" y="1816550"/>
            <a:ext cx="3281070" cy="3257920"/>
          </a:xfrm>
          <a:prstGeom prst="blockArc">
            <a:avLst>
              <a:gd name="adj1" fmla="val 10800000"/>
              <a:gd name="adj2" fmla="val 21520804"/>
              <a:gd name="adj3" fmla="val 3220"/>
            </a:avLst>
          </a:prstGeom>
          <a:gradFill flip="none" rotWithShape="1">
            <a:gsLst>
              <a:gs pos="100000">
                <a:schemeClr val="bg1">
                  <a:lumMod val="79000"/>
                </a:schemeClr>
              </a:gs>
              <a:gs pos="100000">
                <a:schemeClr val="bg1">
                  <a:alpha val="50000"/>
                  <a:lumMod val="85000"/>
                </a:schemeClr>
              </a:gs>
            </a:gsLst>
            <a:lin ang="0" scaled="1"/>
            <a:tileRect/>
          </a:gra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p:cNvSpPr/>
          <p:nvPr/>
        </p:nvSpPr>
        <p:spPr>
          <a:xfrm rot="5400000">
            <a:off x="-479643" y="1458526"/>
            <a:ext cx="4002206" cy="3973968"/>
          </a:xfrm>
          <a:prstGeom prst="blockArc">
            <a:avLst>
              <a:gd name="adj1" fmla="val 10800000"/>
              <a:gd name="adj2" fmla="val 21594931"/>
              <a:gd name="adj3" fmla="val 0"/>
            </a:avLst>
          </a:prstGeom>
          <a:gradFill flip="none" rotWithShape="1">
            <a:gsLst>
              <a:gs pos="90000">
                <a:schemeClr val="bg1">
                  <a:lumMod val="79000"/>
                </a:schemeClr>
              </a:gs>
              <a:gs pos="100000">
                <a:schemeClr val="bg1">
                  <a:alpha val="50000"/>
                  <a:lumMod val="85000"/>
                </a:schemeClr>
              </a:gs>
            </a:gsLst>
            <a:lin ang="0" scaled="1"/>
            <a:tileRect/>
          </a:gradFill>
          <a:ln w="12700">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p:cNvGrpSpPr/>
          <p:nvPr/>
        </p:nvGrpSpPr>
        <p:grpSpPr>
          <a:xfrm>
            <a:off x="4533110" y="1461301"/>
            <a:ext cx="6730296" cy="1261940"/>
            <a:chOff x="6994570" y="1216615"/>
            <a:chExt cx="6730296" cy="1261940"/>
          </a:xfrm>
          <a:gradFill flip="none" rotWithShape="1">
            <a:gsLst>
              <a:gs pos="70000">
                <a:srgbClr val="19B3B7"/>
              </a:gs>
              <a:gs pos="100000">
                <a:srgbClr val="FFC000"/>
              </a:gs>
              <a:gs pos="99000">
                <a:schemeClr val="bg1">
                  <a:alpha val="50000"/>
                  <a:lumMod val="99000"/>
                  <a:lumOff val="1000"/>
                </a:schemeClr>
              </a:gs>
            </a:gsLst>
            <a:lin ang="0" scaled="1"/>
            <a:tileRect/>
          </a:gradFill>
        </p:grpSpPr>
        <p:sp>
          <p:nvSpPr>
            <p:cNvPr id="39" name="Pentagon 38"/>
            <p:cNvSpPr/>
            <p:nvPr/>
          </p:nvSpPr>
          <p:spPr>
            <a:xfrm>
              <a:off x="7478864" y="1216615"/>
              <a:ext cx="6246002" cy="126194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r>
                <a:rPr lang="vi-VN">
                  <a:solidFill>
                    <a:schemeClr val="tx1"/>
                  </a:solidFill>
                  <a:latin typeface="Times New Roman" panose="02020603050405020304" pitchFamily="18" charset="0"/>
                  <a:cs typeface="Times New Roman" panose="02020603050405020304" pitchFamily="18" charset="0"/>
                </a:rPr>
                <a:t>Hoàn thiện và vận hành CSDL đất đai quốc gia  phục vụ công tác quản lý đất đai, cung cấp dịch vụ công về đất đai và chia sẻ thông tin đất đai với các ngành có liên quan (thuế, công chứng, ngân hàng,…).</a:t>
              </a:r>
              <a:endParaRPr lang="en-US">
                <a:solidFill>
                  <a:schemeClr val="tx1"/>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rot="2727274">
              <a:off x="6986780" y="1362806"/>
              <a:ext cx="983240" cy="967660"/>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957034" y="2774342"/>
            <a:ext cx="6943794" cy="1321244"/>
            <a:chOff x="6668621" y="2598291"/>
            <a:chExt cx="7216996" cy="1321244"/>
          </a:xfrm>
          <a:gradFill flip="none" rotWithShape="1">
            <a:gsLst>
              <a:gs pos="70000">
                <a:srgbClr val="D454BC"/>
              </a:gs>
              <a:gs pos="100000">
                <a:srgbClr val="FFC000"/>
              </a:gs>
              <a:gs pos="99000">
                <a:schemeClr val="bg1">
                  <a:alpha val="50000"/>
                  <a:lumMod val="99000"/>
                  <a:lumOff val="1000"/>
                </a:schemeClr>
              </a:gs>
            </a:gsLst>
            <a:lin ang="0" scaled="1"/>
            <a:tileRect/>
          </a:gradFill>
        </p:grpSpPr>
        <p:sp>
          <p:nvSpPr>
            <p:cNvPr id="42" name="Pentagon 41"/>
            <p:cNvSpPr/>
            <p:nvPr/>
          </p:nvSpPr>
          <p:spPr>
            <a:xfrm>
              <a:off x="7197661" y="2598291"/>
              <a:ext cx="6687956" cy="132124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a:r>
                <a:rPr lang="en-US" err="1">
                  <a:solidFill>
                    <a:schemeClr val="tx1"/>
                  </a:solidFill>
                  <a:latin typeface="Times New Roman" panose="02020603050405020304" pitchFamily="18" charset="0"/>
                  <a:cs typeface="Times New Roman" panose="02020603050405020304" pitchFamily="18" charset="0"/>
                </a:rPr>
                <a:t>Hỗ</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trợ</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tăng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cường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công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tác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quản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lý</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sử</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dụng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đảm</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bảo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thực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thống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nhất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Luật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2013 ở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thiết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lập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hệ</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thống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theo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dõi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đánh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giá</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quản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lý</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sử</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dụng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a:t>
              </a:r>
            </a:p>
          </p:txBody>
        </p:sp>
        <p:sp>
          <p:nvSpPr>
            <p:cNvPr id="43" name="Rounded Rectangle 42"/>
            <p:cNvSpPr/>
            <p:nvPr/>
          </p:nvSpPr>
          <p:spPr>
            <a:xfrm rot="2727274">
              <a:off x="6671308" y="2725251"/>
              <a:ext cx="1052704" cy="1058078"/>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607525" y="4170018"/>
            <a:ext cx="6828135" cy="1178215"/>
            <a:chOff x="7012525" y="1321215"/>
            <a:chExt cx="6828135" cy="1178215"/>
          </a:xfrm>
          <a:gradFill flip="none" rotWithShape="1">
            <a:gsLst>
              <a:gs pos="70000">
                <a:srgbClr val="51AF77"/>
              </a:gs>
              <a:gs pos="100000">
                <a:srgbClr val="FFC000"/>
              </a:gs>
              <a:gs pos="99000">
                <a:schemeClr val="bg1">
                  <a:alpha val="50000"/>
                  <a:lumMod val="99000"/>
                  <a:lumOff val="1000"/>
                </a:schemeClr>
              </a:gs>
            </a:gsLst>
            <a:lin ang="0" scaled="1"/>
            <a:tileRect/>
          </a:gradFill>
        </p:grpSpPr>
        <p:sp>
          <p:nvSpPr>
            <p:cNvPr id="45" name="Pentagon 44"/>
            <p:cNvSpPr/>
            <p:nvPr/>
          </p:nvSpPr>
          <p:spPr>
            <a:xfrm>
              <a:off x="7421940" y="1321215"/>
              <a:ext cx="6418720" cy="11782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a:r>
                <a:rPr lang="en-US" err="1">
                  <a:solidFill>
                    <a:schemeClr val="tx1"/>
                  </a:solidFill>
                  <a:latin typeface="Times New Roman" panose="02020603050405020304" pitchFamily="18" charset="0"/>
                  <a:cs typeface="Times New Roman" panose="02020603050405020304" pitchFamily="18" charset="0"/>
                </a:rPr>
                <a:t>Hoàn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cung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dịch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vụ</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công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trong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lĩnh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vực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thông</a:t>
              </a:r>
              <a:r>
                <a:rPr lang="en-US">
                  <a:solidFill>
                    <a:schemeClr val="tx1"/>
                  </a:solidFill>
                  <a:latin typeface="Times New Roman" panose="02020603050405020304" pitchFamily="18" charset="0"/>
                  <a:cs typeface="Times New Roman" panose="02020603050405020304" pitchFamily="18" charset="0"/>
                </a:rPr>
                <a:t> qua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đại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hóa</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VPĐK </a:t>
              </a:r>
              <a:r>
                <a:rPr lang="en-US" err="1">
                  <a:solidFill>
                    <a:schemeClr val="tx1"/>
                  </a:solidFill>
                  <a:latin typeface="Times New Roman" panose="02020603050405020304" pitchFamily="18" charset="0"/>
                  <a:cs typeface="Times New Roman" panose="02020603050405020304" pitchFamily="18" charset="0"/>
                </a:rPr>
                <a:t>từ</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cải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tiến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quy</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tiêu</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chuẩn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dịch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vụ</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tới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trang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bị</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thiết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bị</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đầu</a:t>
              </a:r>
              <a:r>
                <a:rPr lang="en-US">
                  <a:solidFill>
                    <a:schemeClr val="tx1"/>
                  </a:solidFill>
                  <a:latin typeface="Times New Roman" panose="02020603050405020304" pitchFamily="18" charset="0"/>
                  <a:cs typeface="Times New Roman" panose="02020603050405020304" pitchFamily="18" charset="0"/>
                </a:rPr>
                <a:t> - </a:t>
              </a:r>
              <a:r>
                <a:rPr lang="en-US" err="1">
                  <a:solidFill>
                    <a:schemeClr val="tx1"/>
                  </a:solidFill>
                  <a:latin typeface="Times New Roman" panose="02020603050405020304" pitchFamily="18" charset="0"/>
                  <a:cs typeface="Times New Roman" panose="02020603050405020304" pitchFamily="18" charset="0"/>
                </a:rPr>
                <a:t>cuối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của</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VPĐK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đào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tạo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bộ</a:t>
              </a:r>
              <a:endParaRPr lang="en-US">
                <a:solidFill>
                  <a:schemeClr val="tx1"/>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rot="2727274">
              <a:off x="7005058" y="1457667"/>
              <a:ext cx="935228" cy="920294"/>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lowchart: Connector 49"/>
          <p:cNvSpPr/>
          <p:nvPr/>
        </p:nvSpPr>
        <p:spPr>
          <a:xfrm flipV="1">
            <a:off x="2099500" y="1954048"/>
            <a:ext cx="152400" cy="1524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flipV="1">
            <a:off x="2748048" y="2522063"/>
            <a:ext cx="152400" cy="152400"/>
          </a:xfrm>
          <a:prstGeom prst="flowChartConnector">
            <a:avLst/>
          </a:prstGeom>
          <a:solidFill>
            <a:srgbClr val="19B3B7"/>
          </a:solidFill>
          <a:ln>
            <a:solidFill>
              <a:srgbClr val="19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flipV="1">
            <a:off x="3048457" y="3347720"/>
            <a:ext cx="152400" cy="152400"/>
          </a:xfrm>
          <a:prstGeom prst="flowChartConnector">
            <a:avLst/>
          </a:prstGeom>
          <a:solidFill>
            <a:srgbClr val="D454BC"/>
          </a:solidFill>
          <a:ln>
            <a:solidFill>
              <a:srgbClr val="D45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flipV="1">
            <a:off x="2695523" y="4330700"/>
            <a:ext cx="152400" cy="152400"/>
          </a:xfrm>
          <a:prstGeom prst="flowChartConnector">
            <a:avLst/>
          </a:prstGeom>
          <a:solidFill>
            <a:srgbClr val="51AF77"/>
          </a:solidFill>
          <a:ln>
            <a:solidFill>
              <a:srgbClr val="51A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flipV="1">
            <a:off x="2099500" y="4789596"/>
            <a:ext cx="152400" cy="152400"/>
          </a:xfrm>
          <a:prstGeom prst="flowChartConnector">
            <a:avLst/>
          </a:prstGeom>
          <a:solidFill>
            <a:srgbClr val="1AE63C"/>
          </a:solidFill>
          <a:ln>
            <a:solidFill>
              <a:srgbClr val="1AE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387600" y="748822"/>
            <a:ext cx="1120844" cy="991074"/>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048456" y="2100464"/>
            <a:ext cx="1149633" cy="316743"/>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3437884" y="3418820"/>
            <a:ext cx="1140575" cy="5100"/>
          </a:xfrm>
          <a:prstGeom prst="line">
            <a:avLst/>
          </a:prstGeom>
          <a:ln w="1905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3048457" y="4556273"/>
            <a:ext cx="1217856" cy="157550"/>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flipV="1">
            <a:off x="2387600" y="5126218"/>
            <a:ext cx="1120844" cy="890340"/>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780137" y="177169"/>
            <a:ext cx="6623703" cy="1198664"/>
            <a:chOff x="7142025" y="1249897"/>
            <a:chExt cx="6623703" cy="1198664"/>
          </a:xfrm>
          <a:gradFill flip="none" rotWithShape="1">
            <a:gsLst>
              <a:gs pos="70000">
                <a:srgbClr val="FFC000"/>
              </a:gs>
              <a:gs pos="100000">
                <a:srgbClr val="FFC000"/>
              </a:gs>
              <a:gs pos="99000">
                <a:schemeClr val="bg1">
                  <a:alpha val="50000"/>
                  <a:lumMod val="99000"/>
                  <a:lumOff val="1000"/>
                </a:schemeClr>
              </a:gs>
            </a:gsLst>
            <a:lin ang="0" scaled="1"/>
            <a:tileRect/>
          </a:gradFill>
        </p:grpSpPr>
        <p:sp>
          <p:nvSpPr>
            <p:cNvPr id="13" name="Pentagon 12"/>
            <p:cNvSpPr/>
            <p:nvPr/>
          </p:nvSpPr>
          <p:spPr>
            <a:xfrm>
              <a:off x="7612887" y="1249897"/>
              <a:ext cx="6152841" cy="119866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563"/>
              <a:r>
                <a:rPr lang="vi-VN">
                  <a:solidFill>
                    <a:schemeClr val="tx1"/>
                  </a:solidFill>
                  <a:latin typeface="Times New Roman" panose="02020603050405020304" pitchFamily="18" charset="0"/>
                  <a:cs typeface="Times New Roman" panose="02020603050405020304" pitchFamily="18" charset="0"/>
                </a:rPr>
                <a:t>Xây dựng hệ thống thông tin đất đai quốc gia đa mục tiêu trên cơ sở kiến trúc hệ thống, hạ tầng đồng bộ, phần mềm thống nhất trên toàn quốc</a:t>
              </a:r>
              <a:r>
                <a:rPr lang="en-US">
                  <a:solidFill>
                    <a:schemeClr val="tx1"/>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rot="2727274">
              <a:off x="7134441" y="1369181"/>
              <a:ext cx="956963" cy="941796"/>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4090289" y="381311"/>
            <a:ext cx="32142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a:t>
            </a:r>
          </a:p>
        </p:txBody>
      </p:sp>
      <p:sp>
        <p:nvSpPr>
          <p:cNvPr id="76" name="TextBox 75"/>
          <p:cNvSpPr txBox="1"/>
          <p:nvPr/>
        </p:nvSpPr>
        <p:spPr>
          <a:xfrm>
            <a:off x="4671583" y="1734526"/>
            <a:ext cx="646124"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II</a:t>
            </a:r>
          </a:p>
        </p:txBody>
      </p:sp>
      <p:sp>
        <p:nvSpPr>
          <p:cNvPr id="78" name="TextBox 77"/>
          <p:cNvSpPr txBox="1"/>
          <p:nvPr/>
        </p:nvSpPr>
        <p:spPr>
          <a:xfrm>
            <a:off x="5029206" y="3031363"/>
            <a:ext cx="87367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III</a:t>
            </a:r>
          </a:p>
        </p:txBody>
      </p:sp>
      <p:sp>
        <p:nvSpPr>
          <p:cNvPr id="79" name="TextBox 78"/>
          <p:cNvSpPr txBox="1"/>
          <p:nvPr/>
        </p:nvSpPr>
        <p:spPr>
          <a:xfrm>
            <a:off x="4734471" y="4405182"/>
            <a:ext cx="87367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IV</a:t>
            </a:r>
          </a:p>
        </p:txBody>
      </p:sp>
      <p:grpSp>
        <p:nvGrpSpPr>
          <p:cNvPr id="86" name="Group 85"/>
          <p:cNvGrpSpPr/>
          <p:nvPr/>
        </p:nvGrpSpPr>
        <p:grpSpPr>
          <a:xfrm>
            <a:off x="3780100" y="5520220"/>
            <a:ext cx="6623740" cy="1235365"/>
            <a:chOff x="3780100" y="5463125"/>
            <a:chExt cx="6623740" cy="1235365"/>
          </a:xfrm>
        </p:grpSpPr>
        <p:sp>
          <p:nvSpPr>
            <p:cNvPr id="48" name="Pentagon 47"/>
            <p:cNvSpPr/>
            <p:nvPr/>
          </p:nvSpPr>
          <p:spPr>
            <a:xfrm>
              <a:off x="4266313" y="5463125"/>
              <a:ext cx="6137527" cy="1235365"/>
            </a:xfrm>
            <a:prstGeom prst="homePlate">
              <a:avLst/>
            </a:prstGeom>
            <a:gradFill flip="none" rotWithShape="1">
              <a:gsLst>
                <a:gs pos="70000">
                  <a:srgbClr val="37D52B"/>
                </a:gs>
                <a:gs pos="100000">
                  <a:srgbClr val="FFC000"/>
                </a:gs>
                <a:gs pos="99000">
                  <a:schemeClr val="bg1">
                    <a:alpha val="50000"/>
                    <a:lumMod val="99000"/>
                    <a:lumOff val="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r>
                <a:rPr lang="en-US" sz="1700" err="1">
                  <a:solidFill>
                    <a:schemeClr val="tx1"/>
                  </a:solidFill>
                  <a:latin typeface="Times New Roman" panose="02020603050405020304" pitchFamily="18" charset="0"/>
                  <a:cs typeface="Times New Roman" panose="02020603050405020304" pitchFamily="18" charset="0"/>
                </a:rPr>
                <a:t>Nâng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cao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hiệu</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của</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công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tác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tuyên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truyền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nâng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cao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nhận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thức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của</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cộng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đồng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đối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với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Dự</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án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đặc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biệt</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đối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với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công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tác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xây</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dựng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lý</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vận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hành</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hệ</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thống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thông</a:t>
              </a:r>
              <a:r>
                <a:rPr lang="en-US" sz="1700">
                  <a:solidFill>
                    <a:schemeClr val="tx1"/>
                  </a:solidFill>
                  <a:latin typeface="Times New Roman" panose="02020603050405020304" pitchFamily="18" charset="0"/>
                  <a:cs typeface="Times New Roman" panose="02020603050405020304" pitchFamily="18" charset="0"/>
                </a:rPr>
                <a:t> tin </a:t>
              </a:r>
              <a:r>
                <a:rPr lang="en-US" sz="1700" err="1">
                  <a:solidFill>
                    <a:schemeClr val="tx1"/>
                  </a:solidFill>
                  <a:latin typeface="Times New Roman" panose="02020603050405020304" pitchFamily="18" charset="0"/>
                  <a:cs typeface="Times New Roman" panose="02020603050405020304" pitchFamily="18" charset="0"/>
                </a:rPr>
                <a:t>đất</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đai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hệ</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thống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theo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dõi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đánh</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giá</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lý</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sử</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dụng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đất</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đai</a:t>
              </a:r>
              <a:r>
                <a:rPr lang="en-US" sz="1700">
                  <a:solidFill>
                    <a:schemeClr val="tx1"/>
                  </a:solidFill>
                  <a:latin typeface="Times New Roman" panose="02020603050405020304" pitchFamily="18" charset="0"/>
                  <a:cs typeface="Times New Roman" panose="02020603050405020304" pitchFamily="18" charset="0"/>
                </a:rPr>
                <a:t>.</a:t>
              </a:r>
            </a:p>
          </p:txBody>
        </p:sp>
        <p:sp>
          <p:nvSpPr>
            <p:cNvPr id="84" name="Rounded Rectangle 83"/>
            <p:cNvSpPr/>
            <p:nvPr/>
          </p:nvSpPr>
          <p:spPr>
            <a:xfrm rot="2727274">
              <a:off x="3772516" y="5609910"/>
              <a:ext cx="956963" cy="941796"/>
            </a:xfrm>
            <a:prstGeom prst="roundRect">
              <a:avLst/>
            </a:prstGeom>
            <a:gradFill flip="none" rotWithShape="1">
              <a:gsLst>
                <a:gs pos="0">
                  <a:srgbClr val="1AE63C"/>
                </a:gs>
                <a:gs pos="100000">
                  <a:srgbClr val="1AE63C"/>
                </a:gs>
              </a:gsLst>
              <a:lin ang="2700000" scaled="1"/>
              <a:tileRect/>
            </a:grad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3952221" y="5721777"/>
            <a:ext cx="597551"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V</a:t>
            </a:r>
          </a:p>
        </p:txBody>
      </p:sp>
      <p:sp>
        <p:nvSpPr>
          <p:cNvPr id="37" name="Title 5"/>
          <p:cNvSpPr txBox="1">
            <a:spLocks/>
          </p:cNvSpPr>
          <p:nvPr/>
        </p:nvSpPr>
        <p:spPr>
          <a:xfrm>
            <a:off x="177741" y="241197"/>
            <a:ext cx="11057762" cy="634482"/>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a:latin typeface="Times New Roman" panose="02020603050405020304" pitchFamily="18" charset="0"/>
                <a:cs typeface="Times New Roman" panose="02020603050405020304" pitchFamily="18" charset="0"/>
              </a:rPr>
              <a:t>Mục tiêu cụ thể của Dự án</a:t>
            </a:r>
          </a:p>
        </p:txBody>
      </p:sp>
    </p:spTree>
    <p:extLst>
      <p:ext uri="{BB962C8B-B14F-4D97-AF65-F5344CB8AC3E}">
        <p14:creationId xmlns:p14="http://schemas.microsoft.com/office/powerpoint/2010/main" val="3389034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Slice</Template>
  <TotalTime>2131</TotalTime>
  <Words>1621</Words>
  <Application>Microsoft Office PowerPoint</Application>
  <PresentationFormat>Custom</PresentationFormat>
  <Paragraphs>116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I. Căn cứ pháp lý</vt:lpstr>
      <vt:lpstr>II. Khung chính sách về Dân tộc thiểu số (DTTS) của Việt Nam và Ngân hàng thế giới</vt:lpstr>
      <vt:lpstr>II. Khung chính sách về Dân tộc thiểu số (DTTS) của Việt Nam và Ngân hàng thế giới (tiếp)</vt:lpstr>
      <vt:lpstr>III. Cách thức triển khai hoạt động 03, 04</vt:lpstr>
      <vt:lpstr>III. Cách thức triển khai hoạt động 03, 04 (tiếp)</vt:lpstr>
      <vt:lpstr>3. Triển khai thực hiện</vt:lpstr>
      <vt:lpstr>Bước 1. Giới thiệu tổng quan Dự án Tăng cường quản lý đất đai và cơ sở dữ liệu đất đai (VILG).  Yêu cầu: Giới thiệu tổng quan về Dự án để Trưởng thôn, bản, già làng, người có uy tín và cộng đồng người dân tộc thiểu số hiểu về Dự án  Mục đích: Để Trưởng thôn, bản, già làng, người có uy tín và cộng đồng người dân tộc thiểu số cơ bản nắm bắt biết về Dự án.</vt:lpstr>
      <vt:lpstr>PowerPoint Presentation</vt:lpstr>
      <vt:lpstr>PowerPoint Presentation</vt:lpstr>
      <vt:lpstr>PowerPoint Presentation</vt:lpstr>
      <vt:lpstr>Bước 2. Giới thiệu về các tác động tích cực, tiêu cực khi triển khai Dự án</vt:lpstr>
      <vt:lpstr>Bước 2. Giới thiệu về các tác động tích cực, tiêu cực khi triển khai Dự án (tiếp)</vt:lpstr>
      <vt:lpstr>Ví dụ các tác động tích cực</vt:lpstr>
      <vt:lpstr>Ví dụ các tác động tích cực</vt:lpstr>
      <vt:lpstr>Ví dụ các tác động tích cực (tiếp)</vt:lpstr>
      <vt:lpstr>Ví dụ các tác động tích cực (tiếp)</vt:lpstr>
      <vt:lpstr>Ví dụ các tác động tích cực (tiếp)</vt:lpstr>
      <vt:lpstr>Bước 3. Tham gia thảo luận thông quan 1 số nội dung trong mẫu biểu tham vấn.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344</cp:revision>
  <cp:lastPrinted>2021-06-09T07:27:59Z</cp:lastPrinted>
  <dcterms:created xsi:type="dcterms:W3CDTF">2020-09-15T01:48:29Z</dcterms:created>
  <dcterms:modified xsi:type="dcterms:W3CDTF">2022-05-08T09:58:37Z</dcterms:modified>
</cp:coreProperties>
</file>